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8" r:id="rId5"/>
    <p:sldId id="281" r:id="rId6"/>
    <p:sldId id="285" r:id="rId7"/>
    <p:sldId id="282" r:id="rId8"/>
    <p:sldId id="283" r:id="rId9"/>
    <p:sldId id="288" r:id="rId10"/>
    <p:sldId id="289" r:id="rId11"/>
    <p:sldId id="316" r:id="rId12"/>
    <p:sldId id="295" r:id="rId13"/>
    <p:sldId id="314" r:id="rId14"/>
    <p:sldId id="313" r:id="rId15"/>
    <p:sldId id="297" r:id="rId16"/>
    <p:sldId id="298" r:id="rId17"/>
    <p:sldId id="315" r:id="rId18"/>
    <p:sldId id="311"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598" autoAdjust="0"/>
  </p:normalViewPr>
  <p:slideViewPr>
    <p:cSldViewPr snapToGrid="0">
      <p:cViewPr varScale="1">
        <p:scale>
          <a:sx n="95" d="100"/>
          <a:sy n="95" d="100"/>
        </p:scale>
        <p:origin x="72"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1"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1_2" csCatId="accent1" phldr="1"/>
      <dgm:spPr/>
    </dgm:pt>
    <dgm:pt modelId="{C8710C11-6766-4B48-9562-4B0C7B3F28D6}">
      <dgm:prSet phldrT="[Text]" custT="1"/>
      <dgm:spPr/>
      <dgm:t>
        <a:bodyPr/>
        <a:lstStyle/>
        <a:p>
          <a:pPr>
            <a:lnSpc>
              <a:spcPct val="100000"/>
            </a:lnSpc>
          </a:pPr>
          <a:r>
            <a:rPr lang="en-US" sz="2000" b="0" dirty="0">
              <a:latin typeface="Bahnschrift" panose="020B0502040204020203" pitchFamily="34" charset="0"/>
            </a:rPr>
            <a:t>S. </a:t>
          </a:r>
          <a:r>
            <a:rPr lang="en-US" sz="2000" b="0" dirty="0" err="1">
              <a:latin typeface="Bahnschrift" panose="020B0502040204020203" pitchFamily="34" charset="0"/>
            </a:rPr>
            <a:t>Anila</a:t>
          </a:r>
          <a:r>
            <a:rPr lang="en-US" sz="2000" b="0" dirty="0">
              <a:latin typeface="Bahnschrift" panose="020B0502040204020203" pitchFamily="34" charset="0"/>
            </a:rPr>
            <a:t> Chowdary</a:t>
          </a:r>
        </a:p>
        <a:p>
          <a:pPr>
            <a:lnSpc>
              <a:spcPct val="100000"/>
            </a:lnSpc>
          </a:pPr>
          <a:r>
            <a:rPr lang="en-US" sz="2000" b="0" dirty="0">
              <a:latin typeface="Bahnschrift" panose="020B0502040204020203" pitchFamily="34" charset="0"/>
            </a:rPr>
            <a:t>111520104130</a:t>
          </a:r>
        </a:p>
        <a:p>
          <a:pPr>
            <a:lnSpc>
              <a:spcPct val="100000"/>
            </a:lnSpc>
          </a:pPr>
          <a:br>
            <a:rPr lang="en-US" sz="2000" b="0" dirty="0">
              <a:latin typeface="Bahnschrift" panose="020B0502040204020203" pitchFamily="34" charset="0"/>
            </a:rPr>
          </a:br>
          <a:endParaRPr lang="en-US" sz="1600" dirty="0">
            <a:latin typeface="Bahnschrift" panose="020B0502040204020203" pitchFamily="34" charset="0"/>
          </a:endParaRPr>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custT="1"/>
      <dgm:spPr/>
      <dgm:t>
        <a:bodyPr/>
        <a:lstStyle/>
        <a:p>
          <a:pPr>
            <a:lnSpc>
              <a:spcPct val="100000"/>
            </a:lnSpc>
          </a:pPr>
          <a:r>
            <a:rPr lang="en-US" sz="2300" dirty="0"/>
            <a:t>M .</a:t>
          </a:r>
          <a:r>
            <a:rPr lang="en-US" sz="2300" dirty="0" err="1"/>
            <a:t>Charitha</a:t>
          </a:r>
          <a:endParaRPr lang="en-US" sz="2300" dirty="0"/>
        </a:p>
        <a:p>
          <a:pPr>
            <a:lnSpc>
              <a:spcPct val="100000"/>
            </a:lnSpc>
          </a:pPr>
          <a:r>
            <a:rPr lang="en-US" sz="2300" dirty="0"/>
            <a:t>111520104093</a:t>
          </a:r>
        </a:p>
        <a:p>
          <a:pPr>
            <a:lnSpc>
              <a:spcPct val="100000"/>
            </a:lnSpc>
          </a:pPr>
          <a:endParaRPr lang="en-US" sz="230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custT="1"/>
      <dgm:spPr/>
      <dgm:t>
        <a:bodyPr/>
        <a:lstStyle/>
        <a:p>
          <a:pPr>
            <a:lnSpc>
              <a:spcPct val="100000"/>
            </a:lnSpc>
          </a:pPr>
          <a:r>
            <a:rPr lang="en-US" sz="2300" dirty="0"/>
            <a:t>M .</a:t>
          </a:r>
          <a:r>
            <a:rPr lang="en-US" sz="2300" dirty="0" err="1"/>
            <a:t>yamini</a:t>
          </a:r>
          <a:br>
            <a:rPr lang="en-US" sz="2300" dirty="0"/>
          </a:br>
          <a:r>
            <a:rPr lang="en-US" sz="2300" dirty="0"/>
            <a:t>111520104094</a:t>
          </a:r>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4CCA8D10-C3FA-4512-B083-A6357EB0CB95}">
      <dgm:prSet phldrT="[Text]" custT="1"/>
      <dgm:spPr/>
      <dgm:t>
        <a:bodyPr/>
        <a:lstStyle/>
        <a:p>
          <a:pPr>
            <a:lnSpc>
              <a:spcPct val="100000"/>
            </a:lnSpc>
          </a:pPr>
          <a:r>
            <a:rPr lang="en-US" sz="2300" dirty="0"/>
            <a:t>S .Swarna</a:t>
          </a:r>
          <a:br>
            <a:rPr lang="en-US" sz="2300" dirty="0"/>
          </a:br>
          <a:r>
            <a:rPr lang="en-IN" sz="2300" dirty="0"/>
            <a:t>111520104132</a:t>
          </a:r>
          <a:endParaRPr lang="en-US" sz="2300" dirty="0"/>
        </a:p>
      </dgm:t>
    </dgm:pt>
    <dgm:pt modelId="{B5B2C001-8475-4B8C-AB2D-4E98343A9D70}" type="parTrans" cxnId="{33F9154E-DA07-41FA-895E-042E033608F6}">
      <dgm:prSet/>
      <dgm:spPr/>
      <dgm:t>
        <a:bodyPr/>
        <a:lstStyle/>
        <a:p>
          <a:endParaRPr lang="en-US"/>
        </a:p>
      </dgm:t>
    </dgm:pt>
    <dgm:pt modelId="{64AD035C-6B99-4598-BB74-F1E1070C6DFA}" type="sibTrans" cxnId="{33F9154E-DA07-41FA-895E-042E033608F6}">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4" custAng="10615391" custFlipVert="0" custFlipHor="1" custScaleX="109110" custScaleY="1881" custLinFactNeighborX="-24916" custLinFactNeighborY="-36933"/>
      <dgm:spPr>
        <a:prstGeom prst="flowChartConnector">
          <a:avLst/>
        </a:prstGeom>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4" custScaleX="149321" custScaleY="67837" custLinFactNeighborX="-4745" custLinFactNeighborY="71621">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4" custScaleX="196105" custScaleY="196105" custLinFactNeighborX="-3566" custLinFactNeighborY="-31385"/>
      <dgm:spPr>
        <a:prstGeom prst="ellipse">
          <a:avLst/>
        </a:prstGeom>
        <a:blipFill rotWithShape="1">
          <a:blip xmlns:r="http://schemas.openxmlformats.org/officeDocument/2006/relationships" r:embed="rId1"/>
          <a:srcRect/>
          <a:stretch>
            <a:fillRect t="-7000" b="-7000"/>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4" custLinFactNeighborX="-1609">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4" custScaleX="196105" custScaleY="196105" custLinFactNeighborX="54652" custLinFactNeighborY="-22766"/>
      <dgm:spPr>
        <a:prstGeom prst="ellipse">
          <a:avLst/>
        </a:prstGeom>
        <a:blipFill rotWithShape="1">
          <a:blip xmlns:r="http://schemas.openxmlformats.org/officeDocument/2006/relationships" r:embed="rId2"/>
          <a:srcRect/>
          <a:stretch>
            <a:fillRect t="-61000" b="-61000"/>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4" custLinFactNeighborX="26308" custLinFactNeighborY="2365">
        <dgm:presLayoutVars>
          <dgm:chMax val="1"/>
          <dgm:chPref val="1"/>
        </dgm:presLayoutVars>
      </dgm:prSet>
      <dgm:spPr/>
    </dgm:pt>
    <dgm:pt modelId="{91B85A38-AB59-41CB-8D27-D7E3E19A9B55}" type="pres">
      <dgm:prSet presAssocID="{258DC239-2C60-44C0-830B-87DE5EB56A01}" presName="sibTrans" presStyleCnt="0"/>
      <dgm:spPr/>
    </dgm:pt>
    <dgm:pt modelId="{24C90D51-7032-4A6B-9B5F-166B3F635A62}" type="pres">
      <dgm:prSet presAssocID="{4CCA8D10-C3FA-4512-B083-A6357EB0CB95}" presName="compNode" presStyleCnt="0"/>
      <dgm:spPr/>
    </dgm:pt>
    <dgm:pt modelId="{06BBB37A-5765-4659-818E-19C6FA031590}" type="pres">
      <dgm:prSet presAssocID="{4CCA8D10-C3FA-4512-B083-A6357EB0CB95}" presName="iconRect" presStyleLbl="node1" presStyleIdx="3" presStyleCnt="4" custScaleX="196105" custScaleY="196105" custLinFactX="6169" custLinFactNeighborX="100000" custLinFactNeighborY="-21647"/>
      <dgm:spPr>
        <a:prstGeom prst="ellipse">
          <a:avLst/>
        </a:prstGeom>
        <a:blipFill rotWithShape="1">
          <a:blip xmlns:r="http://schemas.openxmlformats.org/officeDocument/2006/relationships" r:embed="rId3"/>
          <a:srcRect/>
          <a:stretch>
            <a:fillRect t="-16000" b="-16000"/>
          </a:stretch>
        </a:blipFill>
        <a:ln>
          <a:noFill/>
        </a:ln>
      </dgm:spPr>
    </dgm:pt>
    <dgm:pt modelId="{32354113-7A54-42B6-A47F-5DFFB09D6739}" type="pres">
      <dgm:prSet presAssocID="{4CCA8D10-C3FA-4512-B083-A6357EB0CB95}" presName="spaceRect" presStyleCnt="0"/>
      <dgm:spPr/>
    </dgm:pt>
    <dgm:pt modelId="{E99F2EED-C6F8-4DB7-BFDE-54EEBE3F5C29}" type="pres">
      <dgm:prSet presAssocID="{4CCA8D10-C3FA-4512-B083-A6357EB0CB95}" presName="textRect" presStyleLbl="revTx" presStyleIdx="3" presStyleCnt="4" custScaleX="103986" custLinFactNeighborX="48882" custLinFactNeighborY="14699">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0C86603A-688D-402B-B81D-234463D220D4}" type="presOf" srcId="{4CCA8D10-C3FA-4512-B083-A6357EB0CB95}" destId="{E99F2EED-C6F8-4DB7-BFDE-54EEBE3F5C29}"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33F9154E-DA07-41FA-895E-042E033608F6}" srcId="{3137DF2B-DECF-44A7-8971-07475E2BCFC3}" destId="{4CCA8D10-C3FA-4512-B083-A6357EB0CB95}" srcOrd="3" destOrd="0" parTransId="{B5B2C001-8475-4B8C-AB2D-4E98343A9D70}" sibTransId="{64AD035C-6B99-4598-BB74-F1E1070C6DFA}"/>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 modelId="{64F2CBD5-9D62-4946-9456-AE5DED3293D3}" type="presParOf" srcId="{F365F799-91C6-467E-8005-77142388ADA7}" destId="{91B85A38-AB59-41CB-8D27-D7E3E19A9B55}" srcOrd="5" destOrd="0" presId="urn:microsoft.com/office/officeart/2018/2/layout/IconLabelList#2"/>
    <dgm:cxn modelId="{47E987FB-0E4F-420B-BBD5-B64426C92A1F}" type="presParOf" srcId="{F365F799-91C6-467E-8005-77142388ADA7}" destId="{24C90D51-7032-4A6B-9B5F-166B3F635A62}" srcOrd="6" destOrd="0" presId="urn:microsoft.com/office/officeart/2018/2/layout/IconLabelList#2"/>
    <dgm:cxn modelId="{96BE17D7-DE31-41A3-A3D7-5D86CD072C99}" type="presParOf" srcId="{24C90D51-7032-4A6B-9B5F-166B3F635A62}" destId="{06BBB37A-5765-4659-818E-19C6FA031590}" srcOrd="0" destOrd="0" presId="urn:microsoft.com/office/officeart/2018/2/layout/IconLabelList#2"/>
    <dgm:cxn modelId="{948EA15D-E220-40F3-BE41-B27856A43505}" type="presParOf" srcId="{24C90D51-7032-4A6B-9B5F-166B3F635A62}" destId="{32354113-7A54-42B6-A47F-5DFFB09D6739}" srcOrd="1" destOrd="0" presId="urn:microsoft.com/office/officeart/2018/2/layout/IconLabelList#2"/>
    <dgm:cxn modelId="{A7F482E4-3401-4E35-931E-9EA3993DF4AA}" type="presParOf" srcId="{24C90D51-7032-4A6B-9B5F-166B3F635A62}" destId="{E99F2EED-C6F8-4DB7-BFDE-54EEBE3F5C29}" srcOrd="2" destOrd="0" presId="urn:microsoft.com/office/officeart/2018/2/layout/IconLabel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1EFFE9-7133-4AE0-93CA-678F2B2DD06A}"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D1AB002A-0A9E-42D0-8F5B-352F1D24A3ED}">
      <dgm:prSet phldrT="[Text]"/>
      <dgm:spPr/>
      <dgm:t>
        <a:bodyPr/>
        <a:lstStyle/>
        <a:p>
          <a:r>
            <a:rPr lang="en-US" dirty="0"/>
            <a:t>.</a:t>
          </a:r>
          <a:endParaRPr lang="en-IN" dirty="0"/>
        </a:p>
      </dgm:t>
    </dgm:pt>
    <dgm:pt modelId="{15F3A390-22FF-4D77-9C10-5D06DE980687}" type="sibTrans" cxnId="{12B473A4-854B-47C5-BD56-6384E9286558}">
      <dgm:prSet/>
      <dgm:spPr>
        <a:blipFill rotWithShape="1">
          <a:blip xmlns:r="http://schemas.openxmlformats.org/officeDocument/2006/relationships" r:embed="rId1"/>
          <a:srcRect/>
          <a:stretch>
            <a:fillRect t="-4000" b="-4000"/>
          </a:stretch>
        </a:blipFill>
      </dgm:spPr>
      <dgm:t>
        <a:bodyPr/>
        <a:lstStyle/>
        <a:p>
          <a:endParaRPr lang="en-IN"/>
        </a:p>
      </dgm:t>
    </dgm:pt>
    <dgm:pt modelId="{5074C9A5-4138-410C-A652-C9CB8A16D10B}" type="parTrans" cxnId="{12B473A4-854B-47C5-BD56-6384E9286558}">
      <dgm:prSet/>
      <dgm:spPr/>
      <dgm:t>
        <a:bodyPr/>
        <a:lstStyle/>
        <a:p>
          <a:endParaRPr lang="en-IN"/>
        </a:p>
      </dgm:t>
    </dgm:pt>
    <dgm:pt modelId="{A98092D0-237B-45CD-B652-12072DCB110C}" type="pres">
      <dgm:prSet presAssocID="{B51EFFE9-7133-4AE0-93CA-678F2B2DD06A}" presName="Name0" presStyleCnt="0">
        <dgm:presLayoutVars>
          <dgm:chMax val="7"/>
          <dgm:chPref val="7"/>
          <dgm:dir/>
        </dgm:presLayoutVars>
      </dgm:prSet>
      <dgm:spPr/>
    </dgm:pt>
    <dgm:pt modelId="{B1EC8A72-3291-4F4E-9EE1-EC19BA936AE5}" type="pres">
      <dgm:prSet presAssocID="{B51EFFE9-7133-4AE0-93CA-678F2B2DD06A}" presName="Name1" presStyleCnt="0"/>
      <dgm:spPr/>
    </dgm:pt>
    <dgm:pt modelId="{1F1F94EE-3A3B-4D79-BE12-E69C06A11C6C}" type="pres">
      <dgm:prSet presAssocID="{15F3A390-22FF-4D77-9C10-5D06DE980687}" presName="picture_1" presStyleCnt="0"/>
      <dgm:spPr/>
    </dgm:pt>
    <dgm:pt modelId="{34DD582C-CA9F-4D16-87C7-5B95266AE97F}" type="pres">
      <dgm:prSet presAssocID="{15F3A390-22FF-4D77-9C10-5D06DE980687}" presName="pictureRepeatNode" presStyleLbl="alignImgPlace1" presStyleIdx="0" presStyleCnt="1" custScaleX="121986" custLinFactNeighborX="37968"/>
      <dgm:spPr/>
    </dgm:pt>
    <dgm:pt modelId="{026B8AC9-CE5D-4BB0-A71F-4D73A1BD5B5F}" type="pres">
      <dgm:prSet presAssocID="{D1AB002A-0A9E-42D0-8F5B-352F1D24A3ED}" presName="text_1" presStyleLbl="node1" presStyleIdx="0" presStyleCnt="0" custAng="21230903">
        <dgm:presLayoutVars>
          <dgm:bulletEnabled val="1"/>
        </dgm:presLayoutVars>
      </dgm:prSet>
      <dgm:spPr/>
    </dgm:pt>
  </dgm:ptLst>
  <dgm:cxnLst>
    <dgm:cxn modelId="{91D78E93-7189-46A6-BAED-964B39C00A47}" type="presOf" srcId="{B51EFFE9-7133-4AE0-93CA-678F2B2DD06A}" destId="{A98092D0-237B-45CD-B652-12072DCB110C}" srcOrd="0" destOrd="0" presId="urn:microsoft.com/office/officeart/2008/layout/CircularPictureCallout"/>
    <dgm:cxn modelId="{12B473A4-854B-47C5-BD56-6384E9286558}" srcId="{B51EFFE9-7133-4AE0-93CA-678F2B2DD06A}" destId="{D1AB002A-0A9E-42D0-8F5B-352F1D24A3ED}" srcOrd="0" destOrd="0" parTransId="{5074C9A5-4138-410C-A652-C9CB8A16D10B}" sibTransId="{15F3A390-22FF-4D77-9C10-5D06DE980687}"/>
    <dgm:cxn modelId="{6A54B2F6-1551-4F39-ACF8-D65FE131423E}" type="presOf" srcId="{15F3A390-22FF-4D77-9C10-5D06DE980687}" destId="{34DD582C-CA9F-4D16-87C7-5B95266AE97F}" srcOrd="0" destOrd="0" presId="urn:microsoft.com/office/officeart/2008/layout/CircularPictureCallout"/>
    <dgm:cxn modelId="{96B889F7-D8B1-4297-A3F4-8A1991EB93DC}" type="presOf" srcId="{D1AB002A-0A9E-42D0-8F5B-352F1D24A3ED}" destId="{026B8AC9-CE5D-4BB0-A71F-4D73A1BD5B5F}" srcOrd="0" destOrd="0" presId="urn:microsoft.com/office/officeart/2008/layout/CircularPictureCallout"/>
    <dgm:cxn modelId="{8808A92C-B42C-49B4-8165-66C7BADD0AAF}" type="presParOf" srcId="{A98092D0-237B-45CD-B652-12072DCB110C}" destId="{B1EC8A72-3291-4F4E-9EE1-EC19BA936AE5}" srcOrd="0" destOrd="0" presId="urn:microsoft.com/office/officeart/2008/layout/CircularPictureCallout"/>
    <dgm:cxn modelId="{6C9AE15B-1922-4E6F-B666-4DA3E0ED5861}" type="presParOf" srcId="{B1EC8A72-3291-4F4E-9EE1-EC19BA936AE5}" destId="{1F1F94EE-3A3B-4D79-BE12-E69C06A11C6C}" srcOrd="0" destOrd="0" presId="urn:microsoft.com/office/officeart/2008/layout/CircularPictureCallout"/>
    <dgm:cxn modelId="{B2087054-5150-400D-AAAE-AC2805FC950A}" type="presParOf" srcId="{1F1F94EE-3A3B-4D79-BE12-E69C06A11C6C}" destId="{34DD582C-CA9F-4D16-87C7-5B95266AE97F}" srcOrd="0" destOrd="0" presId="urn:microsoft.com/office/officeart/2008/layout/CircularPictureCallout"/>
    <dgm:cxn modelId="{D242F733-87ED-4F8E-BAA6-4126C02FE27D}" type="presParOf" srcId="{B1EC8A72-3291-4F4E-9EE1-EC19BA936AE5}" destId="{026B8AC9-CE5D-4BB0-A71F-4D73A1BD5B5F}"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rot="10984609" flipH="1">
          <a:off x="1940505" y="1320075"/>
          <a:ext cx="883791" cy="286"/>
        </a:xfrm>
        <a:prstGeom prst="flowChartConnector">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1154921" y="2235547"/>
          <a:ext cx="2687778" cy="488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dirty="0">
              <a:latin typeface="Bahnschrift" panose="020B0502040204020203" pitchFamily="34" charset="0"/>
            </a:rPr>
            <a:t>S. </a:t>
          </a:r>
          <a:r>
            <a:rPr lang="en-US" sz="2000" b="0" kern="1200" dirty="0" err="1">
              <a:latin typeface="Bahnschrift" panose="020B0502040204020203" pitchFamily="34" charset="0"/>
            </a:rPr>
            <a:t>Anila</a:t>
          </a:r>
          <a:r>
            <a:rPr lang="en-US" sz="2000" b="0" kern="1200" dirty="0">
              <a:latin typeface="Bahnschrift" panose="020B0502040204020203" pitchFamily="34" charset="0"/>
            </a:rPr>
            <a:t> Chowdary</a:t>
          </a:r>
        </a:p>
        <a:p>
          <a:pPr marL="0" lvl="0" indent="0" algn="ctr" defTabSz="889000">
            <a:lnSpc>
              <a:spcPct val="100000"/>
            </a:lnSpc>
            <a:spcBef>
              <a:spcPct val="0"/>
            </a:spcBef>
            <a:spcAft>
              <a:spcPct val="35000"/>
            </a:spcAft>
            <a:buNone/>
          </a:pPr>
          <a:r>
            <a:rPr lang="en-US" sz="2000" b="0" kern="1200" dirty="0">
              <a:latin typeface="Bahnschrift" panose="020B0502040204020203" pitchFamily="34" charset="0"/>
            </a:rPr>
            <a:t>111520104130</a:t>
          </a:r>
        </a:p>
        <a:p>
          <a:pPr marL="0" lvl="0" indent="0" algn="ctr" defTabSz="889000">
            <a:lnSpc>
              <a:spcPct val="100000"/>
            </a:lnSpc>
            <a:spcBef>
              <a:spcPct val="0"/>
            </a:spcBef>
            <a:spcAft>
              <a:spcPct val="35000"/>
            </a:spcAft>
            <a:buNone/>
          </a:pPr>
          <a:br>
            <a:rPr lang="en-US" sz="2000" b="0" kern="1200" dirty="0">
              <a:latin typeface="Bahnschrift" panose="020B0502040204020203" pitchFamily="34" charset="0"/>
            </a:rPr>
          </a:br>
          <a:endParaRPr lang="en-US" sz="1600" kern="1200" dirty="0">
            <a:latin typeface="Bahnschrift" panose="020B0502040204020203" pitchFamily="34" charset="0"/>
          </a:endParaRPr>
        </a:p>
      </dsp:txBody>
      <dsp:txXfrm>
        <a:off x="1154921" y="2235547"/>
        <a:ext cx="2687778" cy="488735"/>
      </dsp:txXfrm>
    </dsp:sp>
    <dsp:sp modelId="{FCA6A723-3A73-458A-AE3C-15B86CF5C55D}">
      <dsp:nvSpPr>
        <dsp:cNvPr id="0" name=""/>
        <dsp:cNvSpPr/>
      </dsp:nvSpPr>
      <dsp:spPr>
        <a:xfrm>
          <a:off x="4320000" y="417822"/>
          <a:ext cx="1588450" cy="1588450"/>
        </a:xfrm>
        <a:prstGeom prst="ellipse">
          <a:avLst/>
        </a:prstGeom>
        <a:blipFill rotWithShape="1">
          <a:blip xmlns:r="http://schemas.openxmlformats.org/officeDocument/2006/relationships" r:embed="rId1"/>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214148" y="2141492"/>
          <a:ext cx="1800000"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 .</a:t>
          </a:r>
          <a:r>
            <a:rPr lang="en-US" sz="2300" kern="1200" dirty="0" err="1"/>
            <a:t>Charitha</a:t>
          </a:r>
          <a:endParaRPr lang="en-US" sz="2300" kern="1200" dirty="0"/>
        </a:p>
        <a:p>
          <a:pPr marL="0" lvl="0" indent="0" algn="ctr" defTabSz="1022350">
            <a:lnSpc>
              <a:spcPct val="100000"/>
            </a:lnSpc>
            <a:spcBef>
              <a:spcPct val="0"/>
            </a:spcBef>
            <a:spcAft>
              <a:spcPct val="35000"/>
            </a:spcAft>
            <a:buNone/>
          </a:pPr>
          <a:r>
            <a:rPr lang="en-US" sz="2300" kern="1200" dirty="0"/>
            <a:t>111520104093</a:t>
          </a:r>
        </a:p>
        <a:p>
          <a:pPr marL="0" lvl="0" indent="0" algn="ctr" defTabSz="1022350">
            <a:lnSpc>
              <a:spcPct val="100000"/>
            </a:lnSpc>
            <a:spcBef>
              <a:spcPct val="0"/>
            </a:spcBef>
            <a:spcAft>
              <a:spcPct val="35000"/>
            </a:spcAft>
            <a:buNone/>
          </a:pPr>
          <a:endParaRPr lang="en-US" sz="2300" kern="1200" dirty="0"/>
        </a:p>
      </dsp:txBody>
      <dsp:txXfrm>
        <a:off x="4214148" y="2141492"/>
        <a:ext cx="1800000" cy="720455"/>
      </dsp:txXfrm>
    </dsp:sp>
    <dsp:sp modelId="{5326D40B-04B6-4401-91A7-8A4487EDC6FC}">
      <dsp:nvSpPr>
        <dsp:cNvPr id="0" name=""/>
        <dsp:cNvSpPr/>
      </dsp:nvSpPr>
      <dsp:spPr>
        <a:xfrm>
          <a:off x="6906565" y="487636"/>
          <a:ext cx="1588450" cy="1588450"/>
        </a:xfrm>
        <a:prstGeom prst="ellipse">
          <a:avLst/>
        </a:prstGeom>
        <a:blipFill rotWithShape="1">
          <a:blip xmlns:r="http://schemas.openxmlformats.org/officeDocument/2006/relationships" r:embed="rId2"/>
          <a:srcRect/>
          <a:stretch>
            <a:fillRect t="-61000" b="-6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6831654" y="2158531"/>
          <a:ext cx="1800000"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M .</a:t>
          </a:r>
          <a:r>
            <a:rPr lang="en-US" sz="2300" kern="1200" dirty="0" err="1"/>
            <a:t>yamini</a:t>
          </a:r>
          <a:br>
            <a:rPr lang="en-US" sz="2300" kern="1200" dirty="0"/>
          </a:br>
          <a:r>
            <a:rPr lang="en-US" sz="2300" kern="1200" dirty="0"/>
            <a:t>111520104094</a:t>
          </a:r>
        </a:p>
      </dsp:txBody>
      <dsp:txXfrm>
        <a:off x="6831654" y="2158531"/>
        <a:ext cx="1800000" cy="720455"/>
      </dsp:txXfrm>
    </dsp:sp>
    <dsp:sp modelId="{06BBB37A-5765-4659-818E-19C6FA031590}">
      <dsp:nvSpPr>
        <dsp:cNvPr id="0" name=""/>
        <dsp:cNvSpPr/>
      </dsp:nvSpPr>
      <dsp:spPr>
        <a:xfrm>
          <a:off x="9474727" y="496700"/>
          <a:ext cx="1588450" cy="1588450"/>
        </a:xfrm>
        <a:prstGeom prst="ellipse">
          <a:avLst/>
        </a:prstGeom>
        <a:blipFill rotWithShape="1">
          <a:blip xmlns:r="http://schemas.openxmlformats.org/officeDocument/2006/relationships" r:embed="rId3"/>
          <a:srcRect/>
          <a:stretch>
            <a:fillRect t="-16000" b="-1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9F2EED-C6F8-4DB7-BFDE-54EEBE3F5C29}">
      <dsp:nvSpPr>
        <dsp:cNvPr id="0" name=""/>
        <dsp:cNvSpPr/>
      </dsp:nvSpPr>
      <dsp:spPr>
        <a:xfrm>
          <a:off x="9352986" y="2247392"/>
          <a:ext cx="1871748" cy="720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S .Swarna</a:t>
          </a:r>
          <a:br>
            <a:rPr lang="en-US" sz="2300" kern="1200" dirty="0"/>
          </a:br>
          <a:r>
            <a:rPr lang="en-IN" sz="2300" kern="1200" dirty="0"/>
            <a:t>111520104132</a:t>
          </a:r>
          <a:endParaRPr lang="en-US" sz="2300" kern="1200" dirty="0"/>
        </a:p>
      </dsp:txBody>
      <dsp:txXfrm>
        <a:off x="9352986" y="2247392"/>
        <a:ext cx="1871748" cy="720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D582C-CA9F-4D16-87C7-5B95266AE97F}">
      <dsp:nvSpPr>
        <dsp:cNvPr id="0" name=""/>
        <dsp:cNvSpPr/>
      </dsp:nvSpPr>
      <dsp:spPr>
        <a:xfrm>
          <a:off x="1393054" y="429715"/>
          <a:ext cx="2207641" cy="1809749"/>
        </a:xfrm>
        <a:prstGeom prst="ellipse">
          <a:avLst/>
        </a:prstGeom>
        <a:blipFill rotWithShape="1">
          <a:blip xmlns:r="http://schemas.openxmlformats.org/officeDocument/2006/relationships" r:embed="rId1"/>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6B8AC9-CE5D-4BB0-A71F-4D73A1BD5B5F}">
      <dsp:nvSpPr>
        <dsp:cNvPr id="0" name=""/>
        <dsp:cNvSpPr/>
      </dsp:nvSpPr>
      <dsp:spPr>
        <a:xfrm rot="21230903">
          <a:off x="1230629" y="1390692"/>
          <a:ext cx="1158239" cy="59721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11350">
            <a:lnSpc>
              <a:spcPct val="90000"/>
            </a:lnSpc>
            <a:spcBef>
              <a:spcPct val="0"/>
            </a:spcBef>
            <a:spcAft>
              <a:spcPct val="35000"/>
            </a:spcAft>
            <a:buNone/>
          </a:pPr>
          <a:r>
            <a:rPr lang="en-US" sz="4300" kern="1200" dirty="0"/>
            <a:t>.</a:t>
          </a:r>
          <a:endParaRPr lang="en-IN" sz="4300" kern="1200" dirty="0"/>
        </a:p>
      </dsp:txBody>
      <dsp:txXfrm>
        <a:off x="1230629" y="1390692"/>
        <a:ext cx="1158239" cy="59721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4/20/2021</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4/20/2021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3788010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4</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5</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6</a:t>
            </a:fld>
            <a:endParaRPr lang="en-US" dirty="0"/>
          </a:p>
        </p:txBody>
      </p:sp>
    </p:spTree>
    <p:extLst>
      <p:ext uri="{BB962C8B-B14F-4D97-AF65-F5344CB8AC3E}">
        <p14:creationId xmlns:p14="http://schemas.microsoft.com/office/powerpoint/2010/main" val="354462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7</a:t>
            </a:fld>
            <a:endParaRPr lang="en-US" dirty="0"/>
          </a:p>
        </p:txBody>
      </p:sp>
    </p:spTree>
    <p:extLst>
      <p:ext uri="{BB962C8B-B14F-4D97-AF65-F5344CB8AC3E}">
        <p14:creationId xmlns:p14="http://schemas.microsoft.com/office/powerpoint/2010/main" val="122709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9</a:t>
            </a:fld>
            <a:endParaRPr lang="en-US" dirty="0"/>
          </a:p>
        </p:txBody>
      </p:sp>
    </p:spTree>
    <p:extLst>
      <p:ext uri="{BB962C8B-B14F-4D97-AF65-F5344CB8AC3E}">
        <p14:creationId xmlns:p14="http://schemas.microsoft.com/office/powerpoint/2010/main" val="4109645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15</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16</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r>
              <a:rPr lang="en-US"/>
              <a:t>2/1/20XX</a:t>
            </a:r>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r>
              <a:rPr lang="en-US"/>
              <a:t>2/1/20XX</a:t>
            </a:r>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r>
              <a:rPr lang="en-US"/>
              <a:t>2/1/20XX</a:t>
            </a:r>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r>
              <a:rPr lang="en-US"/>
              <a:t>2/1/20XX</a:t>
            </a:r>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r>
              <a:rPr lang="en-US"/>
              <a:t>2/1/20XX</a:t>
            </a:r>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F26BCF4-C076-42CE-89BE-79A7A95AE76A}"/>
              </a:ext>
            </a:extLst>
          </p:cNvPr>
          <p:cNvSpPr>
            <a:spLocks noGrp="1"/>
          </p:cNvSpPr>
          <p:nvPr>
            <p:ph type="title"/>
          </p:nvPr>
        </p:nvSpPr>
        <p:spPr>
          <a:xfrm>
            <a:off x="3543300" y="400050"/>
            <a:ext cx="5832475" cy="1398588"/>
          </a:xfrm>
        </p:spPr>
        <p:txBody>
          <a:bodyPr/>
          <a:lstStyle/>
          <a:p>
            <a:r>
              <a:rPr lang="en-US" i="1" dirty="0">
                <a:solidFill>
                  <a:schemeClr val="bg2"/>
                </a:solidFill>
              </a:rPr>
              <a:t> SDG &gt; 12</a:t>
            </a:r>
            <a:endParaRPr lang="en-IN" i="1" dirty="0">
              <a:solidFill>
                <a:schemeClr val="bg2"/>
              </a:solidFill>
            </a:endParaRPr>
          </a:p>
        </p:txBody>
      </p:sp>
      <p:sp>
        <p:nvSpPr>
          <p:cNvPr id="2" name="Rectangle 1">
            <a:extLst>
              <a:ext uri="{FF2B5EF4-FFF2-40B4-BE49-F238E27FC236}">
                <a16:creationId xmlns:a16="http://schemas.microsoft.com/office/drawing/2014/main" id="{CD6028E6-717B-4745-B5E8-2980B79150B5}"/>
              </a:ext>
            </a:extLst>
          </p:cNvPr>
          <p:cNvSpPr/>
          <p:nvPr/>
        </p:nvSpPr>
        <p:spPr>
          <a:xfrm>
            <a:off x="269697" y="1892059"/>
            <a:ext cx="11922303"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chemeClr val="bg2"/>
                </a:solidFill>
                <a:effectLst>
                  <a:outerShdw blurRad="38100" dist="22860" dir="5400000" algn="tl" rotWithShape="0">
                    <a:srgbClr val="000000">
                      <a:alpha val="30000"/>
                    </a:srgbClr>
                  </a:outerShdw>
                </a:effectLst>
                <a:highlight>
                  <a:srgbClr val="C0C0C0"/>
                </a:highlight>
              </a:rPr>
              <a:t>Responsible production and consumption</a:t>
            </a:r>
          </a:p>
        </p:txBody>
      </p:sp>
      <p:sp>
        <p:nvSpPr>
          <p:cNvPr id="3" name="Star: 5 Points 2">
            <a:extLst>
              <a:ext uri="{FF2B5EF4-FFF2-40B4-BE49-F238E27FC236}">
                <a16:creationId xmlns:a16="http://schemas.microsoft.com/office/drawing/2014/main" id="{40884C03-E08D-4052-9B4E-DB16AF1A9423}"/>
              </a:ext>
            </a:extLst>
          </p:cNvPr>
          <p:cNvSpPr/>
          <p:nvPr/>
        </p:nvSpPr>
        <p:spPr>
          <a:xfrm>
            <a:off x="7788442" y="2815388"/>
            <a:ext cx="3938337" cy="3387767"/>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solidFill>
                <a:latin typeface="Algerian" panose="04020705040A02060702" pitchFamily="82" charset="0"/>
              </a:rPr>
              <a:t>CSE </a:t>
            </a:r>
            <a:r>
              <a:rPr lang="en-IN" sz="3200" dirty="0">
                <a:solidFill>
                  <a:schemeClr val="bg2"/>
                </a:solidFill>
                <a:latin typeface="Algerian" panose="04020705040A02060702" pitchFamily="82" charset="0"/>
              </a:rPr>
              <a:t>Group</a:t>
            </a:r>
            <a:r>
              <a:rPr lang="en-IN" sz="3200" dirty="0">
                <a:solidFill>
                  <a:srgbClr val="FF0000"/>
                </a:solidFill>
                <a:latin typeface="Algerian" panose="04020705040A02060702" pitchFamily="82" charset="0"/>
              </a:rPr>
              <a:t> G9</a:t>
            </a:r>
          </a:p>
        </p:txBody>
      </p:sp>
    </p:spTree>
    <p:extLst>
      <p:ext uri="{BB962C8B-B14F-4D97-AF65-F5344CB8AC3E}">
        <p14:creationId xmlns:p14="http://schemas.microsoft.com/office/powerpoint/2010/main" val="1354765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2E687E-E4CD-4314-AA07-A64854BF9F91}"/>
              </a:ext>
            </a:extLst>
          </p:cNvPr>
          <p:cNvSpPr>
            <a:spLocks noGrp="1"/>
          </p:cNvSpPr>
          <p:nvPr>
            <p:ph type="dt" sz="half" idx="10"/>
          </p:nvPr>
        </p:nvSpPr>
        <p:spPr/>
        <p:txBody>
          <a:bodyPr/>
          <a:lstStyle/>
          <a:p>
            <a:r>
              <a:rPr lang="en-US"/>
              <a:t>2/1/20XX</a:t>
            </a:r>
            <a:endParaRPr lang="en-US" dirty="0"/>
          </a:p>
        </p:txBody>
      </p:sp>
      <p:sp>
        <p:nvSpPr>
          <p:cNvPr id="6" name="Text Placeholder 5">
            <a:extLst>
              <a:ext uri="{FF2B5EF4-FFF2-40B4-BE49-F238E27FC236}">
                <a16:creationId xmlns:a16="http://schemas.microsoft.com/office/drawing/2014/main" id="{EACDDA97-97AD-424B-8DF7-2CD5F98CD730}"/>
              </a:ext>
            </a:extLst>
          </p:cNvPr>
          <p:cNvSpPr>
            <a:spLocks noGrp="1"/>
          </p:cNvSpPr>
          <p:nvPr>
            <p:ph type="body" sz="quarter" idx="14"/>
          </p:nvPr>
        </p:nvSpPr>
        <p:spPr>
          <a:xfrm>
            <a:off x="2657475" y="180975"/>
            <a:ext cx="4267200" cy="649288"/>
          </a:xfrm>
        </p:spPr>
        <p:txBody>
          <a:bodyPr/>
          <a:lstStyle/>
          <a:p>
            <a:r>
              <a:rPr lang="en-US" dirty="0">
                <a:solidFill>
                  <a:schemeClr val="accent2">
                    <a:lumMod val="60000"/>
                    <a:lumOff val="40000"/>
                  </a:schemeClr>
                </a:solidFill>
                <a:latin typeface="Algerian" panose="04020705040A02060702" pitchFamily="82" charset="0"/>
              </a:rPr>
              <a:t>Analysis:</a:t>
            </a:r>
            <a:endParaRPr lang="en-IN" dirty="0">
              <a:solidFill>
                <a:schemeClr val="accent2">
                  <a:lumMod val="60000"/>
                  <a:lumOff val="40000"/>
                </a:schemeClr>
              </a:solidFill>
              <a:latin typeface="Algerian" panose="04020705040A02060702" pitchFamily="82" charset="0"/>
            </a:endParaRPr>
          </a:p>
        </p:txBody>
      </p:sp>
      <p:pic>
        <p:nvPicPr>
          <p:cNvPr id="17" name="Picture Placeholder 16">
            <a:extLst>
              <a:ext uri="{FF2B5EF4-FFF2-40B4-BE49-F238E27FC236}">
                <a16:creationId xmlns:a16="http://schemas.microsoft.com/office/drawing/2014/main" id="{305A4F08-41CE-41BE-86FF-7A01A449347F}"/>
              </a:ext>
            </a:extLst>
          </p:cNvPr>
          <p:cNvPicPr>
            <a:picLocks noGrp="1" noChangeAspect="1"/>
          </p:cNvPicPr>
          <p:nvPr>
            <p:ph type="pic" sz="quarter" idx="15"/>
          </p:nvPr>
        </p:nvPicPr>
        <p:blipFill>
          <a:blip r:embed="rId3"/>
          <a:srcRect t="9332" b="9332"/>
          <a:stretch>
            <a:fillRect/>
          </a:stretch>
        </p:blipFill>
        <p:spPr>
          <a:xfrm>
            <a:off x="457200" y="401638"/>
            <a:ext cx="4333875" cy="6275387"/>
          </a:xfrm>
        </p:spPr>
      </p:pic>
      <p:sp>
        <p:nvSpPr>
          <p:cNvPr id="19" name="TextBox 18">
            <a:extLst>
              <a:ext uri="{FF2B5EF4-FFF2-40B4-BE49-F238E27FC236}">
                <a16:creationId xmlns:a16="http://schemas.microsoft.com/office/drawing/2014/main" id="{E87406B7-BFCD-4F29-98A5-3DF5D4D9339B}"/>
              </a:ext>
            </a:extLst>
          </p:cNvPr>
          <p:cNvSpPr txBox="1"/>
          <p:nvPr/>
        </p:nvSpPr>
        <p:spPr>
          <a:xfrm>
            <a:off x="5095875" y="560300"/>
            <a:ext cx="6972300" cy="6001643"/>
          </a:xfrm>
          <a:prstGeom prst="rect">
            <a:avLst/>
          </a:prstGeom>
          <a:noFill/>
        </p:spPr>
        <p:txBody>
          <a:bodyPr wrap="square">
            <a:spAutoFit/>
          </a:bodyPr>
          <a:lstStyle/>
          <a:p>
            <a:r>
              <a:rPr lang="en-US" sz="2400" dirty="0"/>
              <a:t>Hence we analysis the total world Crop production some 11 percent(13.4 billion ha) </a:t>
            </a:r>
          </a:p>
          <a:p>
            <a:r>
              <a:rPr lang="en-US" sz="2400" dirty="0"/>
              <a:t> That is 36% is used. Totally 4.62 billion acres of cropland on earth.  China is the first place in crop production. It has 7% of the arable land and with that, they feed 22% of the world's population.  Next comes to the United States United States is known for its agriculture science and provides some advanced agriculture technology in the world. Next comes to Brazil and then India. Next coming to all over crop production in the world is 36% per year. Next coming to the all over Crop consumption in the world is 31% per year. Next coming to the wastage of the crop production all the world According to FAO each year approximately one - third of all food produced for humans consumption is being wasted.</a:t>
            </a:r>
            <a:endParaRPr lang="en-IN" sz="2400" dirty="0"/>
          </a:p>
        </p:txBody>
      </p:sp>
    </p:spTree>
    <p:extLst>
      <p:ext uri="{BB962C8B-B14F-4D97-AF65-F5344CB8AC3E}">
        <p14:creationId xmlns:p14="http://schemas.microsoft.com/office/powerpoint/2010/main" val="334142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212864" y="246293"/>
            <a:ext cx="11044021" cy="437288"/>
          </a:xfrm>
        </p:spPr>
        <p:txBody>
          <a:bodyPr/>
          <a:lstStyle/>
          <a:p>
            <a:r>
              <a:rPr lang="en-US" sz="2800" dirty="0">
                <a:solidFill>
                  <a:srgbClr val="FFFF00"/>
                </a:solidFill>
                <a:latin typeface="Bernard MT Condensed" panose="02050806060905020404" pitchFamily="18" charset="0"/>
              </a:rPr>
              <a:t>To ensure the goal we have to create action for responsible consumption and production.</a:t>
            </a:r>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639300" y="5893435"/>
            <a:ext cx="2286000" cy="703306"/>
          </a:xfrm>
        </p:spPr>
        <p:txBody>
          <a:bodyPr/>
          <a:lstStyle/>
          <a:p>
            <a:fld id="{D643A852-0206-46AC-B0EB-645612933129}" type="slidenum">
              <a:rPr lang="en-US" smtClean="0"/>
              <a:pPr/>
              <a:t>11</a:t>
            </a:fld>
            <a:endParaRPr lang="en-US" dirty="0"/>
          </a:p>
        </p:txBody>
      </p:sp>
      <p:sp>
        <p:nvSpPr>
          <p:cNvPr id="6" name="TextBox 5">
            <a:extLst>
              <a:ext uri="{FF2B5EF4-FFF2-40B4-BE49-F238E27FC236}">
                <a16:creationId xmlns:a16="http://schemas.microsoft.com/office/drawing/2014/main" id="{C6B9DD99-B495-4B76-A2E5-BD870AE62EE7}"/>
              </a:ext>
            </a:extLst>
          </p:cNvPr>
          <p:cNvSpPr txBox="1"/>
          <p:nvPr/>
        </p:nvSpPr>
        <p:spPr>
          <a:xfrm>
            <a:off x="308113" y="1013791"/>
            <a:ext cx="11617187" cy="1976567"/>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 </a:t>
            </a:r>
            <a:r>
              <a:rPr lang="en-IN" dirty="0">
                <a:solidFill>
                  <a:srgbClr val="FF0000"/>
                </a:solidFill>
                <a:latin typeface="Arial" panose="020B0604020202020204" pitchFamily="34" charset="0"/>
                <a:ea typeface="Arial" panose="020B0604020202020204" pitchFamily="34" charset="0"/>
              </a:rPr>
              <a:t>T</a:t>
            </a:r>
            <a:r>
              <a:rPr lang="en-IN" sz="1800" dirty="0">
                <a:solidFill>
                  <a:srgbClr val="FF0000"/>
                </a:solidFill>
                <a:effectLst/>
                <a:latin typeface="Arial" panose="020B0604020202020204" pitchFamily="34" charset="0"/>
                <a:ea typeface="Arial" panose="020B0604020202020204" pitchFamily="34" charset="0"/>
              </a:rPr>
              <a:t>o production and consumption in responsibility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Responsible production and consumption is a broad concept to explain . It not only an environmental element .but also an economic ,social and health dimensions.it is depend upon consumer needs and sensitivity of consumer .and also producer thoughts or ways to </a:t>
            </a:r>
            <a:r>
              <a:rPr lang="en-IN" sz="1800" dirty="0" err="1">
                <a:effectLst/>
                <a:latin typeface="Arial" panose="020B0604020202020204" pitchFamily="34" charset="0"/>
                <a:ea typeface="Arial" panose="020B0604020202020204" pitchFamily="34" charset="0"/>
              </a:rPr>
              <a:t>fullfill</a:t>
            </a:r>
            <a:r>
              <a:rPr lang="en-IN" sz="1800" dirty="0">
                <a:effectLst/>
                <a:latin typeface="Arial" panose="020B0604020202020204" pitchFamily="34" charset="0"/>
                <a:ea typeface="Arial" panose="020B0604020202020204" pitchFamily="34" charset="0"/>
              </a:rPr>
              <a:t> consumer needs . some producers and consumers focus on ecological side and other on their choices and some other are economy . Responsible consumption and production would meet some of the criteria which are </a:t>
            </a:r>
          </a:p>
        </p:txBody>
      </p:sp>
      <p:sp>
        <p:nvSpPr>
          <p:cNvPr id="8" name="TextBox 7">
            <a:extLst>
              <a:ext uri="{FF2B5EF4-FFF2-40B4-BE49-F238E27FC236}">
                <a16:creationId xmlns:a16="http://schemas.microsoft.com/office/drawing/2014/main" id="{B29DC2E7-C555-422B-BA74-799CBD793164}"/>
              </a:ext>
            </a:extLst>
          </p:cNvPr>
          <p:cNvSpPr txBox="1"/>
          <p:nvPr/>
        </p:nvSpPr>
        <p:spPr>
          <a:xfrm>
            <a:off x="434008" y="3342832"/>
            <a:ext cx="11365395" cy="1020921"/>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of green products: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The impact of environment of green products have to be less which means both should be respecting the environment and biodiversity . Which prevents pollution , deforestation and depletion of natural sources.</a:t>
            </a:r>
          </a:p>
        </p:txBody>
      </p:sp>
      <p:sp>
        <p:nvSpPr>
          <p:cNvPr id="10" name="TextBox 9">
            <a:extLst>
              <a:ext uri="{FF2B5EF4-FFF2-40B4-BE49-F238E27FC236}">
                <a16:creationId xmlns:a16="http://schemas.microsoft.com/office/drawing/2014/main" id="{AF6A5D40-5FAA-4FEE-BFF8-7E3CDE78AB99}"/>
              </a:ext>
            </a:extLst>
          </p:cNvPr>
          <p:cNvSpPr txBox="1"/>
          <p:nvPr/>
        </p:nvSpPr>
        <p:spPr>
          <a:xfrm>
            <a:off x="365676" y="4716227"/>
            <a:ext cx="11460647" cy="1020921"/>
          </a:xfrm>
          <a:prstGeom prst="rect">
            <a:avLst/>
          </a:prstGeom>
          <a:solidFill>
            <a:schemeClr val="accent1"/>
          </a:solid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which have positive economic impact: </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Goods were producing or consuming would have to create more jobs and have to increase economic integration of </a:t>
            </a:r>
            <a:r>
              <a:rPr lang="en-IN" sz="1800" dirty="0" err="1">
                <a:effectLst/>
                <a:latin typeface="Arial" panose="020B0604020202020204" pitchFamily="34" charset="0"/>
                <a:ea typeface="Arial" panose="020B0604020202020204" pitchFamily="34" charset="0"/>
              </a:rPr>
              <a:t>people.and</a:t>
            </a:r>
            <a:r>
              <a:rPr lang="en-IN" sz="1800" dirty="0">
                <a:effectLst/>
                <a:latin typeface="Arial" panose="020B0604020202020204" pitchFamily="34" charset="0"/>
                <a:ea typeface="Arial" panose="020B0604020202020204" pitchFamily="34" charset="0"/>
              </a:rPr>
              <a:t> to promote employees of people standard of living.</a:t>
            </a:r>
          </a:p>
        </p:txBody>
      </p:sp>
    </p:spTree>
    <p:extLst>
      <p:ext uri="{BB962C8B-B14F-4D97-AF65-F5344CB8AC3E}">
        <p14:creationId xmlns:p14="http://schemas.microsoft.com/office/powerpoint/2010/main" val="516209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9" name="Slide Number Placeholder 5">
            <a:extLst>
              <a:ext uri="{FF2B5EF4-FFF2-40B4-BE49-F238E27FC236}">
                <a16:creationId xmlns:a16="http://schemas.microsoft.com/office/drawing/2014/main" id="{288DCEFA-2EE7-4E41-B05C-BB71A383134F}"/>
              </a:ext>
            </a:extLst>
          </p:cNvPr>
          <p:cNvSpPr>
            <a:spLocks noGrp="1"/>
          </p:cNvSpPr>
          <p:nvPr>
            <p:ph type="sldNum" sz="quarter" idx="12"/>
          </p:nvPr>
        </p:nvSpPr>
        <p:spPr>
          <a:xfrm>
            <a:off x="9753600" y="56153"/>
            <a:ext cx="2286000" cy="455747"/>
          </a:xfrm>
        </p:spPr>
        <p:txBody>
          <a:bodyPr/>
          <a:lstStyle/>
          <a:p>
            <a:fld id="{D643A852-0206-46AC-B0EB-645612933129}" type="slidenum">
              <a:rPr lang="en-US" smtClean="0"/>
              <a:pPr/>
              <a:t>12</a:t>
            </a:fld>
            <a:endParaRPr lang="en-US" dirty="0"/>
          </a:p>
        </p:txBody>
      </p:sp>
      <p:sp>
        <p:nvSpPr>
          <p:cNvPr id="39" name="Text Placeholder 38">
            <a:extLst>
              <a:ext uri="{FF2B5EF4-FFF2-40B4-BE49-F238E27FC236}">
                <a16:creationId xmlns:a16="http://schemas.microsoft.com/office/drawing/2014/main" id="{86191311-B805-4D3B-9912-155E8DDF46B0}"/>
              </a:ext>
            </a:extLst>
          </p:cNvPr>
          <p:cNvSpPr>
            <a:spLocks noGrp="1"/>
          </p:cNvSpPr>
          <p:nvPr>
            <p:ph type="body" idx="13"/>
          </p:nvPr>
        </p:nvSpPr>
        <p:spPr>
          <a:xfrm>
            <a:off x="209050" y="1463325"/>
            <a:ext cx="2095500" cy="457200"/>
          </a:xfrm>
        </p:spPr>
        <p:txBody>
          <a:bodyPr/>
          <a:lstStyle/>
          <a:p>
            <a:r>
              <a:rPr lang="en-US" dirty="0">
                <a:solidFill>
                  <a:schemeClr val="accent4">
                    <a:lumMod val="40000"/>
                    <a:lumOff val="60000"/>
                  </a:schemeClr>
                </a:solidFill>
              </a:rPr>
              <a:t>  TARGET 12.1</a:t>
            </a:r>
          </a:p>
        </p:txBody>
      </p:sp>
      <p:pic>
        <p:nvPicPr>
          <p:cNvPr id="4" name="Content Placeholder 3">
            <a:extLst>
              <a:ext uri="{FF2B5EF4-FFF2-40B4-BE49-F238E27FC236}">
                <a16:creationId xmlns:a16="http://schemas.microsoft.com/office/drawing/2014/main" id="{D5275A81-9A67-463F-A289-E101277ACD50}"/>
              </a:ext>
            </a:extLst>
          </p:cNvPr>
          <p:cNvPicPr>
            <a:picLocks noGrp="1" noChangeAspect="1"/>
          </p:cNvPicPr>
          <p:nvPr>
            <p:ph sz="half" idx="1"/>
          </p:nvPr>
        </p:nvPicPr>
        <p:blipFill>
          <a:blip r:embed="rId2"/>
          <a:stretch>
            <a:fillRect/>
          </a:stretch>
        </p:blipFill>
        <p:spPr>
          <a:xfrm>
            <a:off x="160020" y="1994966"/>
            <a:ext cx="3617115" cy="4679589"/>
          </a:xfrm>
        </p:spPr>
      </p:pic>
      <p:sp>
        <p:nvSpPr>
          <p:cNvPr id="38" name="Text Placeholder 37">
            <a:extLst>
              <a:ext uri="{FF2B5EF4-FFF2-40B4-BE49-F238E27FC236}">
                <a16:creationId xmlns:a16="http://schemas.microsoft.com/office/drawing/2014/main" id="{8C01B0EA-1EC7-4E67-BE38-469963E661D7}"/>
              </a:ext>
            </a:extLst>
          </p:cNvPr>
          <p:cNvSpPr>
            <a:spLocks noGrp="1"/>
          </p:cNvSpPr>
          <p:nvPr>
            <p:ph type="body" sz="quarter" idx="3"/>
          </p:nvPr>
        </p:nvSpPr>
        <p:spPr>
          <a:xfrm>
            <a:off x="8483462" y="1148022"/>
            <a:ext cx="2219325" cy="457199"/>
          </a:xfrm>
        </p:spPr>
        <p:txBody>
          <a:bodyPr>
            <a:normAutofit/>
          </a:bodyPr>
          <a:lstStyle/>
          <a:p>
            <a:r>
              <a:rPr lang="en-US" dirty="0">
                <a:solidFill>
                  <a:schemeClr val="accent4">
                    <a:lumMod val="40000"/>
                    <a:lumOff val="60000"/>
                  </a:schemeClr>
                </a:solidFill>
              </a:rPr>
              <a:t>TARGET 12.2</a:t>
            </a:r>
          </a:p>
        </p:txBody>
      </p:sp>
      <p:pic>
        <p:nvPicPr>
          <p:cNvPr id="6" name="Content Placeholder 5">
            <a:extLst>
              <a:ext uri="{FF2B5EF4-FFF2-40B4-BE49-F238E27FC236}">
                <a16:creationId xmlns:a16="http://schemas.microsoft.com/office/drawing/2014/main" id="{7C2C4A09-A8BE-4638-A030-348F58E18F50}"/>
              </a:ext>
            </a:extLst>
          </p:cNvPr>
          <p:cNvPicPr>
            <a:picLocks noGrp="1" noChangeAspect="1"/>
          </p:cNvPicPr>
          <p:nvPr>
            <p:ph sz="half" idx="2"/>
          </p:nvPr>
        </p:nvPicPr>
        <p:blipFill>
          <a:blip r:embed="rId3"/>
          <a:stretch>
            <a:fillRect/>
          </a:stretch>
        </p:blipFill>
        <p:spPr>
          <a:xfrm>
            <a:off x="8277225" y="1831556"/>
            <a:ext cx="3721888" cy="4694114"/>
          </a:xfrm>
        </p:spPr>
      </p:pic>
      <p:sp>
        <p:nvSpPr>
          <p:cNvPr id="18" name="Footer Placeholder 4">
            <a:extLst>
              <a:ext uri="{FF2B5EF4-FFF2-40B4-BE49-F238E27FC236}">
                <a16:creationId xmlns:a16="http://schemas.microsoft.com/office/drawing/2014/main" id="{92EF8BB3-2CB4-4DD8-AD70-F88ED5A580E3}"/>
              </a:ext>
            </a:extLst>
          </p:cNvPr>
          <p:cNvSpPr>
            <a:spLocks noGrp="1"/>
          </p:cNvSpPr>
          <p:nvPr>
            <p:ph type="ftr" sz="quarter" idx="11"/>
          </p:nvPr>
        </p:nvSpPr>
        <p:spPr>
          <a:xfrm>
            <a:off x="3705225" y="3429000"/>
            <a:ext cx="4572000" cy="365125"/>
          </a:xfrm>
        </p:spPr>
        <p:txBody>
          <a:bodyPr/>
          <a:lstStyle/>
          <a:p>
            <a:r>
              <a:rPr lang="en-US" dirty="0"/>
              <a:t>t</a:t>
            </a:r>
          </a:p>
        </p:txBody>
      </p:sp>
      <p:sp>
        <p:nvSpPr>
          <p:cNvPr id="7" name="Speech Bubble: Rectangle 6">
            <a:extLst>
              <a:ext uri="{FF2B5EF4-FFF2-40B4-BE49-F238E27FC236}">
                <a16:creationId xmlns:a16="http://schemas.microsoft.com/office/drawing/2014/main" id="{0D4108AA-394D-4214-9B98-64EEB4CE7AEF}"/>
              </a:ext>
            </a:extLst>
          </p:cNvPr>
          <p:cNvSpPr/>
          <p:nvPr/>
        </p:nvSpPr>
        <p:spPr>
          <a:xfrm rot="5400000">
            <a:off x="4835603" y="1022426"/>
            <a:ext cx="2333626" cy="3617114"/>
          </a:xfrm>
          <a:prstGeom prst="wedgeRectCallou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C52EBC6-A6DB-43EC-9B7E-59C0570003DA}"/>
              </a:ext>
            </a:extLst>
          </p:cNvPr>
          <p:cNvSpPr/>
          <p:nvPr/>
        </p:nvSpPr>
        <p:spPr>
          <a:xfrm>
            <a:off x="4377642" y="1832491"/>
            <a:ext cx="3227165" cy="1938992"/>
          </a:xfrm>
          <a:prstGeom prst="rect">
            <a:avLst/>
          </a:prstGeom>
          <a:noFill/>
        </p:spPr>
        <p:txBody>
          <a:bodyPr wrap="non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Implement</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10-year </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sustainable consumption</a:t>
            </a:r>
          </a:p>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and</a:t>
            </a:r>
          </a:p>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production</a:t>
            </a:r>
          </a:p>
        </p:txBody>
      </p:sp>
      <p:sp>
        <p:nvSpPr>
          <p:cNvPr id="9" name="Speech Bubble: Rectangle 8">
            <a:extLst>
              <a:ext uri="{FF2B5EF4-FFF2-40B4-BE49-F238E27FC236}">
                <a16:creationId xmlns:a16="http://schemas.microsoft.com/office/drawing/2014/main" id="{55B65130-C5EA-4D7D-B382-85E65D23D3F4}"/>
              </a:ext>
            </a:extLst>
          </p:cNvPr>
          <p:cNvSpPr/>
          <p:nvPr/>
        </p:nvSpPr>
        <p:spPr>
          <a:xfrm rot="16200000">
            <a:off x="4912777" y="3693113"/>
            <a:ext cx="2439369" cy="3456078"/>
          </a:xfrm>
          <a:prstGeom prst="wedgeRectCallou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IN" b="1" dirty="0">
              <a:ln/>
              <a:solidFill>
                <a:schemeClr val="accent4"/>
              </a:solidFill>
            </a:endParaRPr>
          </a:p>
        </p:txBody>
      </p:sp>
      <p:sp>
        <p:nvSpPr>
          <p:cNvPr id="10" name="Rectangle 9">
            <a:extLst>
              <a:ext uri="{FF2B5EF4-FFF2-40B4-BE49-F238E27FC236}">
                <a16:creationId xmlns:a16="http://schemas.microsoft.com/office/drawing/2014/main" id="{64431A8C-19D9-4667-B56D-DD6C351275BF}"/>
              </a:ext>
            </a:extLst>
          </p:cNvPr>
          <p:cNvSpPr/>
          <p:nvPr/>
        </p:nvSpPr>
        <p:spPr>
          <a:xfrm>
            <a:off x="4068615" y="4217346"/>
            <a:ext cx="4054769" cy="2308324"/>
          </a:xfrm>
          <a:prstGeom prst="rect">
            <a:avLst/>
          </a:prstGeom>
          <a:noFill/>
        </p:spPr>
        <p:txBody>
          <a:bodyPr wrap="square" lIns="91440" tIns="45720" rIns="91440" bIns="45720">
            <a:spAutoFit/>
          </a:bodyPr>
          <a:lstStyle/>
          <a:p>
            <a:pPr algn="ctr"/>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Sustainable management and use of natural resources</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TextBox 12">
            <a:extLst>
              <a:ext uri="{FF2B5EF4-FFF2-40B4-BE49-F238E27FC236}">
                <a16:creationId xmlns:a16="http://schemas.microsoft.com/office/drawing/2014/main" id="{ADC9E35D-6D8E-4B10-AB02-E7C8578DF3B4}"/>
              </a:ext>
            </a:extLst>
          </p:cNvPr>
          <p:cNvSpPr txBox="1"/>
          <p:nvPr/>
        </p:nvSpPr>
        <p:spPr>
          <a:xfrm>
            <a:off x="387626" y="174567"/>
            <a:ext cx="11593088" cy="1271630"/>
          </a:xfrm>
          <a:prstGeom prst="rect">
            <a:avLst/>
          </a:prstGeom>
          <a:noFill/>
        </p:spPr>
        <p:txBody>
          <a:bodyPr wrap="square">
            <a:spAutoFit/>
          </a:bodyPr>
          <a:lstStyle/>
          <a:p>
            <a:pPr>
              <a:lnSpc>
                <a:spcPct val="115000"/>
              </a:lnSpc>
            </a:pPr>
            <a:r>
              <a:rPr lang="en-IN" sz="1800" dirty="0">
                <a:solidFill>
                  <a:srgbClr val="FF0000"/>
                </a:solidFill>
                <a:effectLst/>
                <a:latin typeface="Arial" panose="020B0604020202020204" pitchFamily="34" charset="0"/>
                <a:ea typeface="Arial" panose="020B0604020202020204" pitchFamily="34" charset="0"/>
              </a:rPr>
              <a:t>Production or consumption of healthy products:</a:t>
            </a:r>
            <a:endParaRPr lang="en-IN" sz="1800" dirty="0">
              <a:effectLst/>
              <a:latin typeface="Arial" panose="020B0604020202020204" pitchFamily="34" charset="0"/>
              <a:ea typeface="Arial" panose="020B0604020202020204" pitchFamily="34" charset="0"/>
            </a:endParaRPr>
          </a:p>
          <a:p>
            <a:pPr>
              <a:lnSpc>
                <a:spcPct val="115000"/>
              </a:lnSpc>
            </a:pPr>
            <a:r>
              <a:rPr lang="en-IN" sz="1800" dirty="0">
                <a:effectLst/>
                <a:latin typeface="Arial" panose="020B0604020202020204" pitchFamily="34" charset="0"/>
                <a:ea typeface="Arial" panose="020B0604020202020204" pitchFamily="34" charset="0"/>
              </a:rPr>
              <a:t>      </a:t>
            </a:r>
            <a:r>
              <a:rPr lang="en-IN" sz="1600" dirty="0">
                <a:effectLst/>
                <a:latin typeface="Arial" panose="020B0604020202020204" pitchFamily="34" charset="0"/>
                <a:ea typeface="Arial" panose="020B0604020202020204" pitchFamily="34" charset="0"/>
              </a:rPr>
              <a:t>Food products or any goods have to manufactured with more hygiene standards and every product most have healthy nutritional composition . After that disposing of any product also be in a safe way without damaging hygiene standard of people.</a:t>
            </a:r>
          </a:p>
        </p:txBody>
      </p:sp>
    </p:spTree>
    <p:extLst>
      <p:ext uri="{BB962C8B-B14F-4D97-AF65-F5344CB8AC3E}">
        <p14:creationId xmlns:p14="http://schemas.microsoft.com/office/powerpoint/2010/main" val="15012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C772B-4509-4177-AB6C-F86C3FECB102}"/>
              </a:ext>
            </a:extLst>
          </p:cNvPr>
          <p:cNvSpPr>
            <a:spLocks noGrp="1"/>
          </p:cNvSpPr>
          <p:nvPr>
            <p:ph type="title"/>
          </p:nvPr>
        </p:nvSpPr>
        <p:spPr>
          <a:xfrm>
            <a:off x="271256" y="223534"/>
            <a:ext cx="10668000" cy="758952"/>
          </a:xfrm>
        </p:spPr>
        <p:txBody>
          <a:bodyPr>
            <a:normAutofit fontScale="90000"/>
          </a:bodyPr>
          <a:lstStyle/>
          <a:p>
            <a:pPr>
              <a:lnSpc>
                <a:spcPct val="115000"/>
              </a:lnSpc>
            </a:pPr>
            <a:r>
              <a:rPr lang="en-IN" sz="2700" dirty="0">
                <a:solidFill>
                  <a:srgbClr val="FFFF00"/>
                </a:solidFill>
                <a:effectLst/>
                <a:latin typeface="Arial" panose="020B0604020202020204" pitchFamily="34" charset="0"/>
                <a:ea typeface="Arial" panose="020B0604020202020204" pitchFamily="34" charset="0"/>
              </a:rPr>
              <a:t>Production or consumption must be in follow of ethical and moral principle: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Production and consumption of goods must be in ethical and moral way in respecting animal welfare and individual freedom and also reducing malpractices or any corruption</a:t>
            </a:r>
            <a:endParaRPr lang="en-US" dirty="0"/>
          </a:p>
        </p:txBody>
      </p:sp>
      <p:sp>
        <p:nvSpPr>
          <p:cNvPr id="11" name="Slide Number Placeholder 5">
            <a:extLst>
              <a:ext uri="{FF2B5EF4-FFF2-40B4-BE49-F238E27FC236}">
                <a16:creationId xmlns:a16="http://schemas.microsoft.com/office/drawing/2014/main" id="{636DE984-C6FF-49A4-ABE8-89F6A8809327}"/>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13</a:t>
            </a:fld>
            <a:endParaRPr lang="en-US" dirty="0"/>
          </a:p>
        </p:txBody>
      </p:sp>
      <p:sp>
        <p:nvSpPr>
          <p:cNvPr id="3" name="Text Placeholder 2">
            <a:extLst>
              <a:ext uri="{FF2B5EF4-FFF2-40B4-BE49-F238E27FC236}">
                <a16:creationId xmlns:a16="http://schemas.microsoft.com/office/drawing/2014/main" id="{0C138AFD-ED47-42C4-8FF8-002AA20EDD9A}"/>
              </a:ext>
            </a:extLst>
          </p:cNvPr>
          <p:cNvSpPr>
            <a:spLocks noGrp="1"/>
          </p:cNvSpPr>
          <p:nvPr>
            <p:ph type="body" idx="1"/>
          </p:nvPr>
        </p:nvSpPr>
        <p:spPr>
          <a:xfrm>
            <a:off x="1222257" y="4923262"/>
            <a:ext cx="2757967" cy="952252"/>
          </a:xfrm>
        </p:spPr>
        <p:txBody>
          <a:bodyPr>
            <a:normAutofit/>
          </a:bodyPr>
          <a:lstStyle/>
          <a:p>
            <a:r>
              <a:rPr lang="en-US" dirty="0"/>
              <a:t>Have global per capita food waste</a:t>
            </a:r>
          </a:p>
        </p:txBody>
      </p:sp>
      <p:pic>
        <p:nvPicPr>
          <p:cNvPr id="7" name="Content Placeholder 6">
            <a:extLst>
              <a:ext uri="{FF2B5EF4-FFF2-40B4-BE49-F238E27FC236}">
                <a16:creationId xmlns:a16="http://schemas.microsoft.com/office/drawing/2014/main" id="{1D8802AC-08DF-48A0-A9A4-9B543B0387D0}"/>
              </a:ext>
            </a:extLst>
          </p:cNvPr>
          <p:cNvPicPr>
            <a:picLocks noGrp="1" noChangeAspect="1"/>
          </p:cNvPicPr>
          <p:nvPr>
            <p:ph sz="half" idx="2"/>
          </p:nvPr>
        </p:nvPicPr>
        <p:blipFill>
          <a:blip r:embed="rId3"/>
          <a:stretch>
            <a:fillRect/>
          </a:stretch>
        </p:blipFill>
        <p:spPr>
          <a:xfrm>
            <a:off x="1222257" y="2035234"/>
            <a:ext cx="2613823" cy="2717741"/>
          </a:xfrm>
        </p:spPr>
      </p:pic>
      <p:sp>
        <p:nvSpPr>
          <p:cNvPr id="15" name="Text Placeholder 14">
            <a:extLst>
              <a:ext uri="{FF2B5EF4-FFF2-40B4-BE49-F238E27FC236}">
                <a16:creationId xmlns:a16="http://schemas.microsoft.com/office/drawing/2014/main" id="{BE6B9856-45EC-43FC-8796-70FE0183A350}"/>
              </a:ext>
            </a:extLst>
          </p:cNvPr>
          <p:cNvSpPr>
            <a:spLocks noGrp="1"/>
          </p:cNvSpPr>
          <p:nvPr>
            <p:ph type="body" sz="quarter" idx="3"/>
          </p:nvPr>
        </p:nvSpPr>
        <p:spPr>
          <a:xfrm>
            <a:off x="4457699" y="2743200"/>
            <a:ext cx="3276602" cy="660037"/>
          </a:xfrm>
        </p:spPr>
        <p:txBody>
          <a:bodyPr/>
          <a:lstStyle/>
          <a:p>
            <a:r>
              <a:rPr lang="en-US" dirty="0"/>
              <a:t>Subtitle</a:t>
            </a:r>
          </a:p>
        </p:txBody>
      </p:sp>
      <p:pic>
        <p:nvPicPr>
          <p:cNvPr id="14" name="Content Placeholder 13">
            <a:extLst>
              <a:ext uri="{FF2B5EF4-FFF2-40B4-BE49-F238E27FC236}">
                <a16:creationId xmlns:a16="http://schemas.microsoft.com/office/drawing/2014/main" id="{6DEB9B4E-3E44-43FF-80F7-8FEA7E44107E}"/>
              </a:ext>
            </a:extLst>
          </p:cNvPr>
          <p:cNvPicPr>
            <a:picLocks noGrp="1" noChangeAspect="1"/>
          </p:cNvPicPr>
          <p:nvPr>
            <p:ph sz="quarter" idx="4"/>
          </p:nvPr>
        </p:nvPicPr>
        <p:blipFill>
          <a:blip r:embed="rId4"/>
          <a:stretch>
            <a:fillRect/>
          </a:stretch>
        </p:blipFill>
        <p:spPr>
          <a:xfrm>
            <a:off x="4229100" y="1362075"/>
            <a:ext cx="3256325" cy="4733925"/>
          </a:xfrm>
        </p:spPr>
      </p:pic>
      <p:pic>
        <p:nvPicPr>
          <p:cNvPr id="17" name="Content Placeholder 16">
            <a:extLst>
              <a:ext uri="{FF2B5EF4-FFF2-40B4-BE49-F238E27FC236}">
                <a16:creationId xmlns:a16="http://schemas.microsoft.com/office/drawing/2014/main" id="{E5EC9283-D3AA-4CE3-A267-85E69621BEC2}"/>
              </a:ext>
            </a:extLst>
          </p:cNvPr>
          <p:cNvPicPr>
            <a:picLocks noGrp="1" noChangeAspect="1"/>
          </p:cNvPicPr>
          <p:nvPr>
            <p:ph sz="quarter" idx="14"/>
          </p:nvPr>
        </p:nvPicPr>
        <p:blipFill>
          <a:blip r:embed="rId5"/>
          <a:stretch>
            <a:fillRect/>
          </a:stretch>
        </p:blipFill>
        <p:spPr>
          <a:xfrm>
            <a:off x="7981950" y="1344494"/>
            <a:ext cx="2771519" cy="3457448"/>
          </a:xfrm>
        </p:spPr>
      </p:pic>
      <p:sp>
        <p:nvSpPr>
          <p:cNvPr id="10" name="Footer Placeholder 4">
            <a:extLst>
              <a:ext uri="{FF2B5EF4-FFF2-40B4-BE49-F238E27FC236}">
                <a16:creationId xmlns:a16="http://schemas.microsoft.com/office/drawing/2014/main" id="{7C1A7FE4-2F2C-4850-BC08-B9FD10601FD0}"/>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19" name="Text Placeholder 18">
            <a:extLst>
              <a:ext uri="{FF2B5EF4-FFF2-40B4-BE49-F238E27FC236}">
                <a16:creationId xmlns:a16="http://schemas.microsoft.com/office/drawing/2014/main" id="{CC9EF8CC-4DF3-4B01-B6BC-A324609490E5}"/>
              </a:ext>
            </a:extLst>
          </p:cNvPr>
          <p:cNvSpPr>
            <a:spLocks noGrp="1"/>
          </p:cNvSpPr>
          <p:nvPr>
            <p:ph type="body" sz="quarter" idx="13"/>
          </p:nvPr>
        </p:nvSpPr>
        <p:spPr>
          <a:xfrm>
            <a:off x="8115299" y="5014463"/>
            <a:ext cx="2638169" cy="869016"/>
          </a:xfrm>
        </p:spPr>
        <p:txBody>
          <a:bodyPr>
            <a:normAutofit/>
          </a:bodyPr>
          <a:lstStyle/>
          <a:p>
            <a:r>
              <a:rPr lang="en-US" dirty="0"/>
              <a:t>Sustainably reduce waste generation</a:t>
            </a:r>
            <a:endParaRPr lang="en-IN" dirty="0"/>
          </a:p>
        </p:txBody>
      </p:sp>
      <p:sp>
        <p:nvSpPr>
          <p:cNvPr id="20" name="Rectangle 19">
            <a:extLst>
              <a:ext uri="{FF2B5EF4-FFF2-40B4-BE49-F238E27FC236}">
                <a16:creationId xmlns:a16="http://schemas.microsoft.com/office/drawing/2014/main" id="{4D153E92-5D3C-4577-BA53-304E437ACF83}"/>
              </a:ext>
            </a:extLst>
          </p:cNvPr>
          <p:cNvSpPr/>
          <p:nvPr/>
        </p:nvSpPr>
        <p:spPr>
          <a:xfrm>
            <a:off x="1222257" y="1344494"/>
            <a:ext cx="2613823" cy="5447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latin typeface="Bahnschrift" panose="020B0502040204020203" pitchFamily="34" charset="0"/>
              </a:rPr>
              <a:t>TARGET        12.3</a:t>
            </a:r>
            <a:r>
              <a:rPr lang="en-US" dirty="0"/>
              <a:t>       </a:t>
            </a:r>
            <a:endParaRPr lang="en-IN" dirty="0"/>
          </a:p>
        </p:txBody>
      </p:sp>
    </p:spTree>
    <p:extLst>
      <p:ext uri="{BB962C8B-B14F-4D97-AF65-F5344CB8AC3E}">
        <p14:creationId xmlns:p14="http://schemas.microsoft.com/office/powerpoint/2010/main" val="2559542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E441-C032-41B6-8C71-2959224097A7}"/>
              </a:ext>
            </a:extLst>
          </p:cNvPr>
          <p:cNvSpPr>
            <a:spLocks noGrp="1"/>
          </p:cNvSpPr>
          <p:nvPr>
            <p:ph type="title"/>
          </p:nvPr>
        </p:nvSpPr>
        <p:spPr>
          <a:xfrm>
            <a:off x="86553" y="156284"/>
            <a:ext cx="10668000" cy="758952"/>
          </a:xfrm>
        </p:spPr>
        <p:txBody>
          <a:bodyPr>
            <a:noAutofit/>
          </a:bodyPr>
          <a:lstStyle/>
          <a:p>
            <a:r>
              <a:rPr lang="en-IN" sz="2400" dirty="0">
                <a:effectLst/>
                <a:latin typeface="Arial" panose="020B0604020202020204" pitchFamily="34" charset="0"/>
                <a:ea typeface="Arial" panose="020B0604020202020204" pitchFamily="34" charset="0"/>
              </a:rPr>
              <a:t>By </a:t>
            </a:r>
            <a:r>
              <a:rPr lang="en-IN" sz="2400" dirty="0" err="1">
                <a:effectLst/>
                <a:latin typeface="Arial" panose="020B0604020202020204" pitchFamily="34" charset="0"/>
                <a:ea typeface="Arial" panose="020B0604020202020204" pitchFamily="34" charset="0"/>
              </a:rPr>
              <a:t>maintaing</a:t>
            </a:r>
            <a:r>
              <a:rPr lang="en-IN" sz="2400" dirty="0">
                <a:effectLst/>
                <a:latin typeface="Arial" panose="020B0604020202020204" pitchFamily="34" charset="0"/>
                <a:ea typeface="Arial" panose="020B0604020202020204" pitchFamily="34" charset="0"/>
              </a:rPr>
              <a:t> some ethics and </a:t>
            </a:r>
            <a:r>
              <a:rPr lang="en-IN" sz="2400" dirty="0" err="1">
                <a:effectLst/>
                <a:latin typeface="Arial" panose="020B0604020202020204" pitchFamily="34" charset="0"/>
                <a:ea typeface="Arial" panose="020B0604020202020204" pitchFamily="34" charset="0"/>
              </a:rPr>
              <a:t>values.we</a:t>
            </a:r>
            <a:r>
              <a:rPr lang="en-IN" sz="2400" dirty="0">
                <a:effectLst/>
                <a:latin typeface="Arial" panose="020B0604020202020204" pitchFamily="34" charset="0"/>
                <a:ea typeface="Arial" panose="020B0604020202020204" pitchFamily="34" charset="0"/>
              </a:rPr>
              <a:t> can maintain interest of consumers and can maintain economy of country.</a:t>
            </a:r>
            <a:br>
              <a:rPr lang="en-IN" sz="2400" dirty="0">
                <a:effectLst/>
                <a:latin typeface="Arial" panose="020B0604020202020204" pitchFamily="34" charset="0"/>
                <a:ea typeface="Arial" panose="020B0604020202020204" pitchFamily="34" charset="0"/>
              </a:rPr>
            </a:br>
            <a:endParaRPr lang="en-IN" sz="2400" dirty="0"/>
          </a:p>
        </p:txBody>
      </p:sp>
      <p:sp>
        <p:nvSpPr>
          <p:cNvPr id="4" name="Slide Number Placeholder 3">
            <a:extLst>
              <a:ext uri="{FF2B5EF4-FFF2-40B4-BE49-F238E27FC236}">
                <a16:creationId xmlns:a16="http://schemas.microsoft.com/office/drawing/2014/main" id="{366DC3D0-CB16-49AF-B380-69599DEB06F2}"/>
              </a:ext>
            </a:extLst>
          </p:cNvPr>
          <p:cNvSpPr>
            <a:spLocks noGrp="1"/>
          </p:cNvSpPr>
          <p:nvPr>
            <p:ph type="sldNum" sz="quarter" idx="12"/>
          </p:nvPr>
        </p:nvSpPr>
        <p:spPr>
          <a:xfrm>
            <a:off x="9700592" y="153236"/>
            <a:ext cx="2286000" cy="762000"/>
          </a:xfrm>
        </p:spPr>
        <p:txBody>
          <a:bodyPr/>
          <a:lstStyle/>
          <a:p>
            <a:fld id="{D643A852-0206-46AC-B0EB-645612933129}" type="slidenum">
              <a:rPr lang="en-US" smtClean="0"/>
              <a:t>14</a:t>
            </a:fld>
            <a:endParaRPr lang="en-US" dirty="0"/>
          </a:p>
        </p:txBody>
      </p:sp>
      <p:sp>
        <p:nvSpPr>
          <p:cNvPr id="5" name="Text Placeholder 4">
            <a:extLst>
              <a:ext uri="{FF2B5EF4-FFF2-40B4-BE49-F238E27FC236}">
                <a16:creationId xmlns:a16="http://schemas.microsoft.com/office/drawing/2014/main" id="{8F9799F2-C046-4B67-9428-8F19E011EDB3}"/>
              </a:ext>
            </a:extLst>
          </p:cNvPr>
          <p:cNvSpPr>
            <a:spLocks noGrp="1"/>
          </p:cNvSpPr>
          <p:nvPr>
            <p:ph type="body" idx="1"/>
          </p:nvPr>
        </p:nvSpPr>
        <p:spPr>
          <a:xfrm>
            <a:off x="288929" y="1160547"/>
            <a:ext cx="3282949" cy="1582654"/>
          </a:xfrm>
        </p:spPr>
        <p:txBody>
          <a:bodyPr>
            <a:normAutofit/>
          </a:bodyPr>
          <a:lstStyle/>
          <a:p>
            <a:r>
              <a:rPr lang="en-US" dirty="0"/>
              <a:t>Encourage companies to adopt sustainable practices and sustainability reporting</a:t>
            </a:r>
            <a:endParaRPr lang="en-IN" dirty="0"/>
          </a:p>
        </p:txBody>
      </p:sp>
      <p:pic>
        <p:nvPicPr>
          <p:cNvPr id="13" name="Content Placeholder 12">
            <a:extLst>
              <a:ext uri="{FF2B5EF4-FFF2-40B4-BE49-F238E27FC236}">
                <a16:creationId xmlns:a16="http://schemas.microsoft.com/office/drawing/2014/main" id="{769926C2-FE6F-4D6C-A6D4-ACD3A1B8BF80}"/>
              </a:ext>
            </a:extLst>
          </p:cNvPr>
          <p:cNvPicPr>
            <a:picLocks noGrp="1" noChangeAspect="1"/>
          </p:cNvPicPr>
          <p:nvPr>
            <p:ph sz="half" idx="2"/>
          </p:nvPr>
        </p:nvPicPr>
        <p:blipFill>
          <a:blip r:embed="rId3"/>
          <a:stretch>
            <a:fillRect/>
          </a:stretch>
        </p:blipFill>
        <p:spPr>
          <a:xfrm>
            <a:off x="288929" y="3046329"/>
            <a:ext cx="3276601" cy="3403965"/>
          </a:xfrm>
        </p:spPr>
      </p:pic>
      <p:sp>
        <p:nvSpPr>
          <p:cNvPr id="7" name="Text Placeholder 6">
            <a:extLst>
              <a:ext uri="{FF2B5EF4-FFF2-40B4-BE49-F238E27FC236}">
                <a16:creationId xmlns:a16="http://schemas.microsoft.com/office/drawing/2014/main" id="{C797A620-BA6D-41C5-A077-7C9A7E9E19B0}"/>
              </a:ext>
            </a:extLst>
          </p:cNvPr>
          <p:cNvSpPr>
            <a:spLocks noGrp="1"/>
          </p:cNvSpPr>
          <p:nvPr>
            <p:ph type="body" sz="quarter" idx="3"/>
          </p:nvPr>
        </p:nvSpPr>
        <p:spPr>
          <a:xfrm>
            <a:off x="4095753" y="1066800"/>
            <a:ext cx="3282949" cy="1582653"/>
          </a:xfrm>
        </p:spPr>
        <p:txBody>
          <a:bodyPr>
            <a:normAutofit/>
          </a:bodyPr>
          <a:lstStyle/>
          <a:p>
            <a:r>
              <a:rPr lang="en-US" dirty="0"/>
              <a:t>Promote sustainable public procurement practices</a:t>
            </a:r>
            <a:endParaRPr lang="en-IN" dirty="0"/>
          </a:p>
        </p:txBody>
      </p:sp>
      <p:pic>
        <p:nvPicPr>
          <p:cNvPr id="15" name="Content Placeholder 14">
            <a:extLst>
              <a:ext uri="{FF2B5EF4-FFF2-40B4-BE49-F238E27FC236}">
                <a16:creationId xmlns:a16="http://schemas.microsoft.com/office/drawing/2014/main" id="{FB1B6971-F929-4019-9C85-13FF77E18F36}"/>
              </a:ext>
            </a:extLst>
          </p:cNvPr>
          <p:cNvPicPr>
            <a:picLocks noGrp="1" noChangeAspect="1"/>
          </p:cNvPicPr>
          <p:nvPr>
            <p:ph sz="quarter" idx="4"/>
          </p:nvPr>
        </p:nvPicPr>
        <p:blipFill>
          <a:blip r:embed="rId4"/>
          <a:stretch>
            <a:fillRect/>
          </a:stretch>
        </p:blipFill>
        <p:spPr>
          <a:xfrm>
            <a:off x="4102101" y="3743325"/>
            <a:ext cx="3276601" cy="2694966"/>
          </a:xfrm>
        </p:spPr>
      </p:pic>
      <p:sp>
        <p:nvSpPr>
          <p:cNvPr id="9" name="Text Placeholder 8">
            <a:extLst>
              <a:ext uri="{FF2B5EF4-FFF2-40B4-BE49-F238E27FC236}">
                <a16:creationId xmlns:a16="http://schemas.microsoft.com/office/drawing/2014/main" id="{5451BB1C-D794-4108-BE40-44A69906E436}"/>
              </a:ext>
            </a:extLst>
          </p:cNvPr>
          <p:cNvSpPr>
            <a:spLocks noGrp="1"/>
          </p:cNvSpPr>
          <p:nvPr>
            <p:ph type="body" sz="quarter" idx="13"/>
          </p:nvPr>
        </p:nvSpPr>
        <p:spPr>
          <a:xfrm>
            <a:off x="7915274" y="1257301"/>
            <a:ext cx="3276602" cy="1485900"/>
          </a:xfrm>
        </p:spPr>
        <p:txBody>
          <a:bodyPr>
            <a:normAutofit/>
          </a:bodyPr>
          <a:lstStyle/>
          <a:p>
            <a:r>
              <a:rPr lang="en-US" dirty="0"/>
              <a:t>Promote universal understanding of sustainable lifestyles</a:t>
            </a:r>
            <a:endParaRPr lang="en-IN" dirty="0"/>
          </a:p>
        </p:txBody>
      </p:sp>
      <p:pic>
        <p:nvPicPr>
          <p:cNvPr id="17" name="Content Placeholder 16">
            <a:extLst>
              <a:ext uri="{FF2B5EF4-FFF2-40B4-BE49-F238E27FC236}">
                <a16:creationId xmlns:a16="http://schemas.microsoft.com/office/drawing/2014/main" id="{324C0147-1755-4A40-BE63-26BBB7DC0EF6}"/>
              </a:ext>
            </a:extLst>
          </p:cNvPr>
          <p:cNvPicPr>
            <a:picLocks noGrp="1" noChangeAspect="1"/>
          </p:cNvPicPr>
          <p:nvPr>
            <p:ph sz="quarter" idx="14"/>
          </p:nvPr>
        </p:nvPicPr>
        <p:blipFill>
          <a:blip r:embed="rId5"/>
          <a:stretch>
            <a:fillRect/>
          </a:stretch>
        </p:blipFill>
        <p:spPr>
          <a:xfrm>
            <a:off x="7915274" y="3136074"/>
            <a:ext cx="3276601" cy="3269799"/>
          </a:xfrm>
        </p:spPr>
      </p:pic>
      <p:sp>
        <p:nvSpPr>
          <p:cNvPr id="11" name="Footer Placeholder 10">
            <a:extLst>
              <a:ext uri="{FF2B5EF4-FFF2-40B4-BE49-F238E27FC236}">
                <a16:creationId xmlns:a16="http://schemas.microsoft.com/office/drawing/2014/main" id="{29B88858-4387-4CCF-8D86-959656E5CDBE}"/>
              </a:ext>
            </a:extLst>
          </p:cNvPr>
          <p:cNvSpPr>
            <a:spLocks noGrp="1"/>
          </p:cNvSpPr>
          <p:nvPr>
            <p:ph type="ftr" sz="quarter" idx="11"/>
          </p:nvPr>
        </p:nvSpPr>
        <p:spPr/>
        <p:txBody>
          <a:bodyPr/>
          <a:lstStyle/>
          <a:p>
            <a:r>
              <a:rPr lang="en-US"/>
              <a:t>Sample Footer Text</a:t>
            </a:r>
            <a:endParaRPr lang="en-US" dirty="0"/>
          </a:p>
        </p:txBody>
      </p:sp>
      <p:sp>
        <p:nvSpPr>
          <p:cNvPr id="18" name="Rectangle 17">
            <a:extLst>
              <a:ext uri="{FF2B5EF4-FFF2-40B4-BE49-F238E27FC236}">
                <a16:creationId xmlns:a16="http://schemas.microsoft.com/office/drawing/2014/main" id="{85B24A2E-0F79-4670-A5C4-AF5AB9886D5C}"/>
              </a:ext>
            </a:extLst>
          </p:cNvPr>
          <p:cNvSpPr/>
          <p:nvPr/>
        </p:nvSpPr>
        <p:spPr>
          <a:xfrm>
            <a:off x="4095753" y="3046329"/>
            <a:ext cx="3276601" cy="5922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TARGET 12.7</a:t>
            </a:r>
            <a:endParaRPr lang="en-IN" sz="2400" dirty="0"/>
          </a:p>
        </p:txBody>
      </p:sp>
    </p:spTree>
    <p:extLst>
      <p:ext uri="{BB962C8B-B14F-4D97-AF65-F5344CB8AC3E}">
        <p14:creationId xmlns:p14="http://schemas.microsoft.com/office/powerpoint/2010/main" val="200166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a:blip r:embed="rId3"/>
          <a:stretch>
            <a:fillRect b="505"/>
          </a:stretch>
        </a:blip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15</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2" name="Rectangle 1">
            <a:extLst>
              <a:ext uri="{FF2B5EF4-FFF2-40B4-BE49-F238E27FC236}">
                <a16:creationId xmlns:a16="http://schemas.microsoft.com/office/drawing/2014/main" id="{CE5A47E4-25FE-4E85-8A1B-666196926631}"/>
              </a:ext>
            </a:extLst>
          </p:cNvPr>
          <p:cNvSpPr/>
          <p:nvPr/>
        </p:nvSpPr>
        <p:spPr>
          <a:xfrm>
            <a:off x="8090452" y="1163594"/>
            <a:ext cx="4015409" cy="55651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Indian food economy is one of the important sector.</a:t>
            </a:r>
          </a:p>
          <a:p>
            <a:pPr algn="ctr"/>
            <a:r>
              <a:rPr lang="en-US" dirty="0"/>
              <a:t>Food production is increasing per year , due to factors such as food inflation ,inefficient </a:t>
            </a:r>
            <a:r>
              <a:rPr lang="en-US" dirty="0" err="1"/>
              <a:t>disturibution</a:t>
            </a:r>
            <a:r>
              <a:rPr lang="en-US" dirty="0"/>
              <a:t> systems and storage systems ,India is facing downfall in its food maintenance.</a:t>
            </a:r>
          </a:p>
          <a:p>
            <a:pPr algn="ctr"/>
            <a:endParaRPr lang="en-US" dirty="0"/>
          </a:p>
        </p:txBody>
      </p:sp>
      <p:pic>
        <p:nvPicPr>
          <p:cNvPr id="5" name="Picture 4">
            <a:extLst>
              <a:ext uri="{FF2B5EF4-FFF2-40B4-BE49-F238E27FC236}">
                <a16:creationId xmlns:a16="http://schemas.microsoft.com/office/drawing/2014/main" id="{8872C4AB-B5A6-47E2-9662-DDCD281E06A2}"/>
              </a:ext>
            </a:extLst>
          </p:cNvPr>
          <p:cNvPicPr>
            <a:picLocks noChangeAspect="1"/>
          </p:cNvPicPr>
          <p:nvPr/>
        </p:nvPicPr>
        <p:blipFill>
          <a:blip r:embed="rId4"/>
          <a:stretch>
            <a:fillRect/>
          </a:stretch>
        </p:blipFill>
        <p:spPr>
          <a:xfrm>
            <a:off x="225922" y="1378915"/>
            <a:ext cx="7392422" cy="5280302"/>
          </a:xfrm>
          <a:prstGeom prst="rect">
            <a:avLst/>
          </a:prstGeom>
        </p:spPr>
      </p:pic>
      <p:sp>
        <p:nvSpPr>
          <p:cNvPr id="6" name="Rectangle 5">
            <a:extLst>
              <a:ext uri="{FF2B5EF4-FFF2-40B4-BE49-F238E27FC236}">
                <a16:creationId xmlns:a16="http://schemas.microsoft.com/office/drawing/2014/main" id="{327C2919-153F-4EC4-86DF-0CB73C84A75C}"/>
              </a:ext>
            </a:extLst>
          </p:cNvPr>
          <p:cNvSpPr/>
          <p:nvPr/>
        </p:nvSpPr>
        <p:spPr>
          <a:xfrm>
            <a:off x="8328991" y="1378914"/>
            <a:ext cx="3637087" cy="446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CONCLUSION</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4576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982659"/>
            <a:ext cx="3058496" cy="2786062"/>
          </a:xfrm>
        </p:spPr>
        <p:txBody>
          <a:bodyPr/>
          <a:lstStyle/>
          <a:p>
            <a:r>
              <a:rPr lang="en-US" dirty="0"/>
              <a:t>Thank you</a:t>
            </a:r>
          </a:p>
        </p:txBody>
      </p:sp>
      <p:sp>
        <p:nvSpPr>
          <p:cNvPr id="13" name="Slide Number Placeholder 12">
            <a:extLst>
              <a:ext uri="{FF2B5EF4-FFF2-40B4-BE49-F238E27FC236}">
                <a16:creationId xmlns:a16="http://schemas.microsoft.com/office/drawing/2014/main" id="{941354FB-05FF-4625-B089-EECB0792B823}"/>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16</a:t>
            </a:fld>
            <a:endParaRPr lang="en-US" dirty="0"/>
          </a:p>
        </p:txBody>
      </p:sp>
      <p:sp>
        <p:nvSpPr>
          <p:cNvPr id="12" name="Footer Placeholder 11">
            <a:extLst>
              <a:ext uri="{FF2B5EF4-FFF2-40B4-BE49-F238E27FC236}">
                <a16:creationId xmlns:a16="http://schemas.microsoft.com/office/drawing/2014/main" id="{93491981-D849-4D86-A09C-E514839E42D8}"/>
              </a:ext>
            </a:extLst>
          </p:cNvPr>
          <p:cNvSpPr>
            <a:spLocks noGrp="1"/>
          </p:cNvSpPr>
          <p:nvPr>
            <p:ph type="ftr" sz="quarter" idx="11"/>
          </p:nvPr>
        </p:nvSpPr>
        <p:spPr>
          <a:xfrm>
            <a:off x="6858000" y="6096000"/>
            <a:ext cx="4572000" cy="365125"/>
          </a:xfrm>
        </p:spPr>
        <p:txBody>
          <a:bodyPr/>
          <a:lstStyle/>
          <a:p>
            <a:r>
              <a:rPr lang="en-US" dirty="0"/>
              <a:t>Sample Footer Text</a:t>
            </a:r>
          </a:p>
        </p:txBody>
      </p:sp>
      <p:pic>
        <p:nvPicPr>
          <p:cNvPr id="16" name="Picture Placeholder 15">
            <a:extLst>
              <a:ext uri="{FF2B5EF4-FFF2-40B4-BE49-F238E27FC236}">
                <a16:creationId xmlns:a16="http://schemas.microsoft.com/office/drawing/2014/main" id="{26DB8A28-B0D8-4996-96CB-3F0B06F60311}"/>
              </a:ext>
            </a:extLst>
          </p:cNvPr>
          <p:cNvPicPr>
            <a:picLocks noGrp="1" noChangeAspect="1"/>
          </p:cNvPicPr>
          <p:nvPr>
            <p:ph type="pic" sz="quarter" idx="15"/>
          </p:nvPr>
        </p:nvPicPr>
        <p:blipFill>
          <a:blip r:embed="rId3"/>
          <a:srcRect l="7632" r="7632"/>
          <a:stretch>
            <a:fillRect/>
          </a:stretch>
        </p:blipFill>
        <p:spPr>
          <a:xfrm>
            <a:off x="8297863" y="0"/>
            <a:ext cx="3894137" cy="6896100"/>
          </a:xfrm>
        </p:spPr>
      </p:pic>
      <p:pic>
        <p:nvPicPr>
          <p:cNvPr id="18" name="Picture 17">
            <a:extLst>
              <a:ext uri="{FF2B5EF4-FFF2-40B4-BE49-F238E27FC236}">
                <a16:creationId xmlns:a16="http://schemas.microsoft.com/office/drawing/2014/main" id="{0A5E1B36-380A-440F-B6A4-D438CDE7D613}"/>
              </a:ext>
            </a:extLst>
          </p:cNvPr>
          <p:cNvPicPr>
            <a:picLocks noChangeAspect="1"/>
          </p:cNvPicPr>
          <p:nvPr/>
        </p:nvPicPr>
        <p:blipFill>
          <a:blip r:embed="rId4"/>
          <a:stretch>
            <a:fillRect/>
          </a:stretch>
        </p:blipFill>
        <p:spPr>
          <a:xfrm>
            <a:off x="0" y="1"/>
            <a:ext cx="4313583" cy="6858000"/>
          </a:xfrm>
          <a:prstGeom prst="rect">
            <a:avLst/>
          </a:prstGeom>
        </p:spPr>
      </p:pic>
    </p:spTree>
    <p:extLst>
      <p:ext uri="{BB962C8B-B14F-4D97-AF65-F5344CB8AC3E}">
        <p14:creationId xmlns:p14="http://schemas.microsoft.com/office/powerpoint/2010/main" val="1876460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28000">
              <a:schemeClr val="accent5">
                <a:lumMod val="75000"/>
              </a:schemeClr>
            </a:gs>
            <a:gs pos="0">
              <a:schemeClr val="accent5">
                <a:lumMod val="75000"/>
              </a:schemeClr>
            </a:gs>
            <a:gs pos="100000">
              <a:schemeClr val="accent5">
                <a:lumMod val="75000"/>
              </a:schemeClr>
            </a:gs>
          </a:gsLst>
          <a:lin ang="5400000" scaled="1"/>
        </a:gradFill>
        <a:effectLst/>
      </p:bgPr>
    </p:bg>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7F3FB3C8-6E4D-4C4E-BC71-0D10C35865C2}"/>
              </a:ext>
            </a:extLst>
          </p:cNvPr>
          <p:cNvSpPr>
            <a:spLocks noGrp="1"/>
          </p:cNvSpPr>
          <p:nvPr>
            <p:ph type="title"/>
          </p:nvPr>
        </p:nvSpPr>
        <p:spPr>
          <a:xfrm>
            <a:off x="433150" y="1904398"/>
            <a:ext cx="4286726" cy="717595"/>
          </a:xfrm>
        </p:spPr>
        <p:txBody>
          <a:bodyPr>
            <a:noAutofit/>
          </a:bodyPr>
          <a:lstStyle/>
          <a:p>
            <a:r>
              <a:rPr lang="en-US" sz="4800" dirty="0">
                <a:solidFill>
                  <a:schemeClr val="accent2">
                    <a:lumMod val="40000"/>
                    <a:lumOff val="60000"/>
                  </a:schemeClr>
                </a:solidFill>
              </a:rPr>
              <a:t>Ensure sustainable consumption and production patterns</a:t>
            </a:r>
          </a:p>
        </p:txBody>
      </p:sp>
      <p:sp>
        <p:nvSpPr>
          <p:cNvPr id="7" name="Picture Placeholder 6">
            <a:extLst>
              <a:ext uri="{FF2B5EF4-FFF2-40B4-BE49-F238E27FC236}">
                <a16:creationId xmlns:a16="http://schemas.microsoft.com/office/drawing/2014/main" id="{CD4A66D9-A100-4E80-BB1B-1E8ECA4DFF8E}"/>
              </a:ext>
            </a:extLst>
          </p:cNvPr>
          <p:cNvSpPr>
            <a:spLocks noGrp="1"/>
          </p:cNvSpPr>
          <p:nvPr>
            <p:ph type="pic" sz="quarter" idx="13"/>
          </p:nvPr>
        </p:nvSpPr>
        <p:spPr>
          <a:xfrm>
            <a:off x="5210177" y="1766199"/>
            <a:ext cx="6134100" cy="4694926"/>
          </a:xfrm>
        </p:spPr>
      </p:sp>
      <p:pic>
        <p:nvPicPr>
          <p:cNvPr id="8" name="WhatsApp Video 2021-04-13 at 16.18.00 (1)">
            <a:hlinkClick r:id="" action="ppaction://media"/>
            <a:extLst>
              <a:ext uri="{FF2B5EF4-FFF2-40B4-BE49-F238E27FC236}">
                <a16:creationId xmlns:a16="http://schemas.microsoft.com/office/drawing/2014/main" id="{28F1D654-7668-432D-B27E-81192A0AF7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42603" y="1559514"/>
            <a:ext cx="6029998" cy="431902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9" name="Rectangle 8">
            <a:extLst>
              <a:ext uri="{FF2B5EF4-FFF2-40B4-BE49-F238E27FC236}">
                <a16:creationId xmlns:a16="http://schemas.microsoft.com/office/drawing/2014/main" id="{73B3CA0D-EF60-49E3-A335-DF5B1AA75034}"/>
              </a:ext>
            </a:extLst>
          </p:cNvPr>
          <p:cNvSpPr/>
          <p:nvPr/>
        </p:nvSpPr>
        <p:spPr>
          <a:xfrm>
            <a:off x="314325" y="171449"/>
            <a:ext cx="10810875" cy="1569660"/>
          </a:xfrm>
          <a:prstGeom prst="rect">
            <a:avLst/>
          </a:prstGeom>
          <a:noFill/>
        </p:spPr>
        <p:txBody>
          <a:bodyPr wrap="square" lIns="91440" tIns="45720" rIns="91440" bIns="45720">
            <a:spAutoFit/>
          </a:bodyPr>
          <a:lstStyle/>
          <a:p>
            <a:pPr algn="ctr"/>
            <a:r>
              <a:rPr lang="en-US" sz="9600" b="1" cap="none" spc="0" dirty="0">
                <a:ln w="12700" cmpd="sng">
                  <a:solidFill>
                    <a:schemeClr val="accent4"/>
                  </a:solidFill>
                  <a:prstDash val="solid"/>
                </a:ln>
                <a:solidFill>
                  <a:schemeClr val="tx1">
                    <a:lumMod val="95000"/>
                  </a:schemeClr>
                </a:solidFill>
                <a:effectLst/>
                <a:latin typeface="Blackadder ITC" panose="04020505051007020D02" pitchFamily="82" charset="0"/>
              </a:rPr>
              <a:t>Preserve the precious</a:t>
            </a:r>
            <a:endParaRPr lang="en-IN" sz="9600" b="1" cap="none" spc="0" dirty="0">
              <a:ln w="12700" cmpd="sng">
                <a:solidFill>
                  <a:schemeClr val="accent4"/>
                </a:solidFill>
                <a:prstDash val="solid"/>
              </a:ln>
              <a:solidFill>
                <a:schemeClr val="tx1">
                  <a:lumMod val="95000"/>
                </a:schemeClr>
              </a:solidFill>
              <a:effectLst/>
              <a:latin typeface="Blackadder ITC" panose="04020505051007020D02" pitchFamily="82" charset="0"/>
            </a:endParaRPr>
          </a:p>
        </p:txBody>
      </p:sp>
    </p:spTree>
    <p:extLst>
      <p:ext uri="{BB962C8B-B14F-4D97-AF65-F5344CB8AC3E}">
        <p14:creationId xmlns:p14="http://schemas.microsoft.com/office/powerpoint/2010/main" val="8308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2F584FB-843A-451B-8EAE-DBF6D9AF0419}"/>
              </a:ext>
            </a:extLst>
          </p:cNvPr>
          <p:cNvSpPr>
            <a:spLocks noGrp="1"/>
          </p:cNvSpPr>
          <p:nvPr>
            <p:ph type="title"/>
          </p:nvPr>
        </p:nvSpPr>
        <p:spPr>
          <a:xfrm>
            <a:off x="753978" y="642455"/>
            <a:ext cx="10668000" cy="762000"/>
          </a:xfrm>
        </p:spPr>
        <p:txBody>
          <a:bodyPr/>
          <a:lstStyle/>
          <a:p>
            <a:r>
              <a:rPr lang="en-US" dirty="0"/>
              <a:t>Team</a:t>
            </a:r>
          </a:p>
        </p:txBody>
      </p:sp>
      <p:sp>
        <p:nvSpPr>
          <p:cNvPr id="18" name="Date Placeholder 3">
            <a:extLst>
              <a:ext uri="{FF2B5EF4-FFF2-40B4-BE49-F238E27FC236}">
                <a16:creationId xmlns:a16="http://schemas.microsoft.com/office/drawing/2014/main" id="{79AACDEC-9D28-4C6E-88A6-8792E6C02E33}"/>
              </a:ext>
            </a:extLst>
          </p:cNvPr>
          <p:cNvSpPr>
            <a:spLocks noGrp="1"/>
          </p:cNvSpPr>
          <p:nvPr>
            <p:ph type="dt" sz="half" idx="10"/>
          </p:nvPr>
        </p:nvSpPr>
        <p:spPr>
          <a:xfrm>
            <a:off x="874295" y="1003464"/>
            <a:ext cx="3048000" cy="365125"/>
          </a:xfrm>
        </p:spPr>
        <p:txBody>
          <a:bodyPr/>
          <a:lstStyle/>
          <a:p>
            <a:endParaRPr lang="en-US" dirty="0"/>
          </a:p>
        </p:txBody>
      </p:sp>
      <p:sp>
        <p:nvSpPr>
          <p:cNvPr id="12" name="Slide Number Placeholder 5">
            <a:extLst>
              <a:ext uri="{FF2B5EF4-FFF2-40B4-BE49-F238E27FC236}">
                <a16:creationId xmlns:a16="http://schemas.microsoft.com/office/drawing/2014/main" id="{87787048-89DF-4856-9D15-A33DD89DBD95}"/>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3</a:t>
            </a:fld>
            <a:endParaRPr lang="en-US" dirty="0"/>
          </a:p>
        </p:txBody>
      </p:sp>
      <p:graphicFrame>
        <p:nvGraphicFramePr>
          <p:cNvPr id="4" name="Content Placeholder 6" descr="Team Smart Art Placeholder">
            <a:extLst>
              <a:ext uri="{FF2B5EF4-FFF2-40B4-BE49-F238E27FC236}">
                <a16:creationId xmlns:a16="http://schemas.microsoft.com/office/drawing/2014/main" id="{CACF8B6C-80B1-4293-A192-2457E53443EB}"/>
              </a:ext>
            </a:extLst>
          </p:cNvPr>
          <p:cNvGraphicFramePr>
            <a:graphicFrameLocks noGrp="1"/>
          </p:cNvGraphicFramePr>
          <p:nvPr>
            <p:ph sz="quarter" idx="13"/>
            <p:extLst>
              <p:ext uri="{D42A27DB-BD31-4B8C-83A1-F6EECF244321}">
                <p14:modId xmlns:p14="http://schemas.microsoft.com/office/powerpoint/2010/main" val="2057211228"/>
              </p:ext>
            </p:extLst>
          </p:nvPr>
        </p:nvGraphicFramePr>
        <p:xfrm>
          <a:off x="303405" y="3133510"/>
          <a:ext cx="11585190" cy="3533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ooter Placeholder 4">
            <a:extLst>
              <a:ext uri="{FF2B5EF4-FFF2-40B4-BE49-F238E27FC236}">
                <a16:creationId xmlns:a16="http://schemas.microsoft.com/office/drawing/2014/main" id="{75EF12A7-FE01-49B9-BBA0-48797E7BCB4E}"/>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2" name="Scroll: Horizontal 1">
            <a:extLst>
              <a:ext uri="{FF2B5EF4-FFF2-40B4-BE49-F238E27FC236}">
                <a16:creationId xmlns:a16="http://schemas.microsoft.com/office/drawing/2014/main" id="{12638847-3AFE-4619-8A06-DD39DC3D4966}"/>
              </a:ext>
            </a:extLst>
          </p:cNvPr>
          <p:cNvSpPr/>
          <p:nvPr/>
        </p:nvSpPr>
        <p:spPr>
          <a:xfrm>
            <a:off x="6697579" y="83931"/>
            <a:ext cx="4892842" cy="3224462"/>
          </a:xfrm>
          <a:prstGeom prst="horizontalScroll">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2"/>
                </a:solidFill>
              </a:rPr>
              <a:t>Done under the vision of:</a:t>
            </a:r>
          </a:p>
          <a:p>
            <a:pPr algn="ctr"/>
            <a:endParaRPr lang="en-IN" sz="2000" dirty="0">
              <a:solidFill>
                <a:schemeClr val="bg2"/>
              </a:solidFill>
            </a:endParaRPr>
          </a:p>
          <a:p>
            <a:pPr algn="ctr"/>
            <a:r>
              <a:rPr lang="en-IN" sz="2400" dirty="0">
                <a:solidFill>
                  <a:srgbClr val="7030A0"/>
                </a:solidFill>
              </a:rPr>
              <a:t>Mrs. </a:t>
            </a:r>
            <a:r>
              <a:rPr lang="en-IN" sz="2400" dirty="0" err="1">
                <a:solidFill>
                  <a:srgbClr val="7030A0"/>
                </a:solidFill>
              </a:rPr>
              <a:t>Logesswari</a:t>
            </a:r>
            <a:r>
              <a:rPr lang="en-IN" sz="2400" dirty="0">
                <a:solidFill>
                  <a:srgbClr val="7030A0"/>
                </a:solidFill>
              </a:rPr>
              <a:t>….</a:t>
            </a:r>
            <a:r>
              <a:rPr lang="en-IN" sz="2000" dirty="0">
                <a:solidFill>
                  <a:srgbClr val="002060"/>
                </a:solidFill>
              </a:rPr>
              <a:t>AP/CSE assistant professor</a:t>
            </a:r>
          </a:p>
          <a:p>
            <a:pPr algn="ctr"/>
            <a:r>
              <a:rPr lang="en-IN" dirty="0"/>
              <a:t>And</a:t>
            </a:r>
          </a:p>
          <a:p>
            <a:pPr algn="ctr"/>
            <a:r>
              <a:rPr lang="en-IN" sz="2400" dirty="0">
                <a:solidFill>
                  <a:srgbClr val="7030A0"/>
                </a:solidFill>
              </a:rPr>
              <a:t>Dr . </a:t>
            </a:r>
            <a:r>
              <a:rPr lang="en-IN" sz="2400" dirty="0" err="1">
                <a:solidFill>
                  <a:srgbClr val="7030A0"/>
                </a:solidFill>
              </a:rPr>
              <a:t>S.Rekha</a:t>
            </a:r>
            <a:r>
              <a:rPr lang="en-IN" sz="2400" dirty="0">
                <a:solidFill>
                  <a:srgbClr val="7030A0"/>
                </a:solidFill>
              </a:rPr>
              <a:t> …</a:t>
            </a:r>
            <a:r>
              <a:rPr lang="en-IN" sz="2000" dirty="0">
                <a:solidFill>
                  <a:srgbClr val="002060"/>
                </a:solidFill>
              </a:rPr>
              <a:t>Chemistry Associate Professor… S&amp;H Department </a:t>
            </a:r>
          </a:p>
          <a:p>
            <a:pPr algn="ctr"/>
            <a:endParaRPr lang="en-IN" dirty="0"/>
          </a:p>
        </p:txBody>
      </p:sp>
      <p:graphicFrame>
        <p:nvGraphicFramePr>
          <p:cNvPr id="9" name="Diagram 8">
            <a:extLst>
              <a:ext uri="{FF2B5EF4-FFF2-40B4-BE49-F238E27FC236}">
                <a16:creationId xmlns:a16="http://schemas.microsoft.com/office/drawing/2014/main" id="{43FEED35-0A0B-4021-B37E-7BD1C2725E5F}"/>
              </a:ext>
            </a:extLst>
          </p:cNvPr>
          <p:cNvGraphicFramePr/>
          <p:nvPr>
            <p:extLst>
              <p:ext uri="{D42A27DB-BD31-4B8C-83A1-F6EECF244321}">
                <p14:modId xmlns:p14="http://schemas.microsoft.com/office/powerpoint/2010/main" val="363602848"/>
              </p:ext>
            </p:extLst>
          </p:nvPr>
        </p:nvGraphicFramePr>
        <p:xfrm>
          <a:off x="202407" y="3033915"/>
          <a:ext cx="3619499" cy="26691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4924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4306529" y="211316"/>
            <a:ext cx="5624051" cy="342593"/>
          </a:xfrm>
        </p:spPr>
        <p:txBody>
          <a:bodyPr>
            <a:normAutofit fontScale="90000"/>
          </a:bodyPr>
          <a:lstStyle/>
          <a:p>
            <a:r>
              <a:rPr lang="en-US" sz="3600" dirty="0"/>
              <a:t>Introduction</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0757947" y="47472"/>
            <a:ext cx="1282747" cy="670283"/>
          </a:xfrm>
        </p:spPr>
        <p:txBody>
          <a:bodyPr/>
          <a:lstStyle/>
          <a:p>
            <a:r>
              <a:rPr lang="en-US" dirty="0"/>
              <a:t>2.</a:t>
            </a:r>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4587478" y="599767"/>
            <a:ext cx="7453216" cy="5978013"/>
          </a:xfrm>
        </p:spPr>
        <p:txBody>
          <a:bodyPr>
            <a:noAutofit/>
          </a:bodyPr>
          <a:lstStyle/>
          <a:p>
            <a:pPr>
              <a:lnSpc>
                <a:spcPct val="115000"/>
              </a:lnSpc>
            </a:pPr>
            <a:r>
              <a:rPr lang="en-US" sz="1400" dirty="0">
                <a:solidFill>
                  <a:srgbClr val="FF0000"/>
                </a:solidFill>
                <a:effectLst/>
                <a:latin typeface="Arial" panose="020B0604020202020204" pitchFamily="34" charset="0"/>
                <a:ea typeface="Arial" panose="020B0604020202020204" pitchFamily="34" charset="0"/>
              </a:rPr>
              <a:t> </a:t>
            </a:r>
            <a:r>
              <a:rPr lang="en-US" sz="1400" dirty="0">
                <a:effectLst/>
                <a:latin typeface="Arial" panose="020B0604020202020204" pitchFamily="34" charset="0"/>
                <a:ea typeface="Arial" panose="020B0604020202020204" pitchFamily="34" charset="0"/>
              </a:rPr>
              <a:t>For many years we are increasing the daily consumption and we are also aware of impact of overusing of it will effects </a:t>
            </a:r>
            <a:r>
              <a:rPr lang="en-US" sz="1400" dirty="0">
                <a:latin typeface="Arial" panose="020B0604020202020204" pitchFamily="34" charset="0"/>
                <a:ea typeface="Arial" panose="020B0604020202020204" pitchFamily="34" charset="0"/>
              </a:rPr>
              <a:t>consumption . Which </a:t>
            </a:r>
            <a:r>
              <a:rPr lang="en-US" sz="1400" dirty="0">
                <a:effectLst/>
                <a:latin typeface="Arial" panose="020B0604020202020204" pitchFamily="34" charset="0"/>
                <a:ea typeface="Arial" panose="020B0604020202020204" pitchFamily="34" charset="0"/>
              </a:rPr>
              <a:t>society , economy , health as well as a whole </a:t>
            </a:r>
            <a:r>
              <a:rPr lang="en-US" sz="1400" dirty="0">
                <a:latin typeface="Arial" panose="020B0604020202020204" pitchFamily="34" charset="0"/>
                <a:ea typeface="Arial" panose="020B0604020202020204" pitchFamily="34" charset="0"/>
              </a:rPr>
              <a:t>planet. daily </a:t>
            </a:r>
            <a:r>
              <a:rPr lang="en-US" sz="1400" dirty="0">
                <a:effectLst/>
                <a:latin typeface="Arial" panose="020B0604020202020204" pitchFamily="34" charset="0"/>
                <a:ea typeface="Arial" panose="020B0604020202020204" pitchFamily="34" charset="0"/>
              </a:rPr>
              <a:t>Responsible consumption and production is the way of consuming and producing the products for the people must takes into account the foundations of sustainable development.which are making better or buying better-which means giving importance to greener products.and manufacturing better-consuming better.which means for more sustainable development we have to reduce the wastings.Throwing away better which means taking products or anything to recycling  in particular.following four R'-Reduce,Recycle,Reuse,Recover.</a:t>
            </a:r>
            <a:endParaRPr lang="en-IN" sz="1400" dirty="0">
              <a:effectLst/>
              <a:latin typeface="Arial" panose="020B0604020202020204" pitchFamily="34" charset="0"/>
              <a:ea typeface="Arial" panose="020B0604020202020204" pitchFamily="34" charset="0"/>
            </a:endParaRPr>
          </a:p>
          <a:p>
            <a:pPr>
              <a:lnSpc>
                <a:spcPct val="115000"/>
              </a:lnSpc>
            </a:pPr>
            <a:r>
              <a:rPr lang="en-US" sz="1400" dirty="0">
                <a:effectLst/>
                <a:latin typeface="Arial" panose="020B0604020202020204" pitchFamily="34" charset="0"/>
                <a:ea typeface="Arial" panose="020B0604020202020204" pitchFamily="34" charset="0"/>
              </a:rPr>
              <a:t>        We have to responsible in consumption and production in many particular things some important are responsible consumption and production of food . everyone try to avoid as much as possible food waste . Favour  of ecological consumption . Resonsible  in consumption and production of daily needs as the production must go with peoples demand and people such as consumers must go with situation demands . like that we can maintain consumption and production. Buying or manufacturing the people needs which have to be environmental , social and economic impact . Responsible consumption means the consumption is not only ecofriendly but also it includes both social and economic impacts of consumption . In the same way responsible production also involves the production of goods and services must be in ethical way which means reducing the waste and pollution in the production process and minimizing  the usage of natural resources . Not only that it also have the impact of in increasing the country's economy.</a:t>
            </a:r>
            <a:endParaRPr lang="en-US" sz="1400" dirty="0"/>
          </a:p>
        </p:txBody>
      </p:sp>
      <p:pic>
        <p:nvPicPr>
          <p:cNvPr id="8" name="Picture Placeholder 7">
            <a:extLst>
              <a:ext uri="{FF2B5EF4-FFF2-40B4-BE49-F238E27FC236}">
                <a16:creationId xmlns:a16="http://schemas.microsoft.com/office/drawing/2014/main" id="{4D26C651-B41A-4E55-AB79-A9F0FCA83D1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a:xfrm>
            <a:off x="0" y="-9526"/>
            <a:ext cx="4556524" cy="6867526"/>
          </a:xfrm>
        </p:spPr>
      </p:pic>
    </p:spTree>
    <p:extLst>
      <p:ext uri="{BB962C8B-B14F-4D97-AF65-F5344CB8AC3E}">
        <p14:creationId xmlns:p14="http://schemas.microsoft.com/office/powerpoint/2010/main" val="163807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6583763" y="1490614"/>
            <a:ext cx="5120474" cy="4965792"/>
          </a:xfrm>
        </p:spPr>
        <p:txBody>
          <a:bodyPr>
            <a:normAutofit fontScale="90000"/>
          </a:bodyPr>
          <a:lstStyle/>
          <a:p>
            <a:r>
              <a:rPr lang="en-US" sz="3600" dirty="0">
                <a:solidFill>
                  <a:srgbClr val="FFFF00"/>
                </a:solidFill>
                <a:latin typeface="Aharoni" panose="02010803020104030203" pitchFamily="2" charset="-79"/>
                <a:cs typeface="Aharoni" panose="02010803020104030203" pitchFamily="2" charset="-79"/>
              </a:rPr>
              <a:t>Our aim of this project is to calculate the net rate of production and consumption at a certain place ,our ultimate goal is to preserve the precious food, through our </a:t>
            </a:r>
            <a:r>
              <a:rPr lang="en-US" sz="3600" dirty="0" err="1">
                <a:solidFill>
                  <a:srgbClr val="FFFF00"/>
                </a:solidFill>
                <a:latin typeface="Aharoni" panose="02010803020104030203" pitchFamily="2" charset="-79"/>
                <a:cs typeface="Aharoni" panose="02010803020104030203" pitchFamily="2" charset="-79"/>
              </a:rPr>
              <a:t>programme</a:t>
            </a:r>
            <a:r>
              <a:rPr lang="en-US" sz="3600" dirty="0">
                <a:solidFill>
                  <a:srgbClr val="FFFF00"/>
                </a:solidFill>
                <a:latin typeface="Aharoni" panose="02010803020104030203" pitchFamily="2" charset="-79"/>
                <a:cs typeface="Aharoni" panose="02010803020104030203" pitchFamily="2" charset="-79"/>
              </a:rPr>
              <a:t> we are able to balance both production and consumption</a:t>
            </a:r>
            <a:r>
              <a:rPr lang="en-US" sz="3600" dirty="0">
                <a:solidFill>
                  <a:schemeClr val="accent2">
                    <a:lumMod val="60000"/>
                    <a:lumOff val="40000"/>
                  </a:schemeClr>
                </a:solidFill>
                <a:latin typeface="Bahnschrift SemiBold" panose="020B0502040204020203" pitchFamily="34" charset="0"/>
              </a:rPr>
              <a:t>.</a:t>
            </a:r>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9144000" y="401594"/>
            <a:ext cx="2286000" cy="762000"/>
          </a:xfrm>
        </p:spPr>
        <p:txBody>
          <a:bodyPr/>
          <a:lstStyle/>
          <a:p>
            <a:r>
              <a:rPr lang="en-US" dirty="0"/>
              <a:t>3.</a:t>
            </a:r>
          </a:p>
        </p:txBody>
      </p:sp>
      <p:pic>
        <p:nvPicPr>
          <p:cNvPr id="9" name="Picture Placeholder 8">
            <a:extLst>
              <a:ext uri="{FF2B5EF4-FFF2-40B4-BE49-F238E27FC236}">
                <a16:creationId xmlns:a16="http://schemas.microsoft.com/office/drawing/2014/main" id="{9EDBB1CA-1FD0-4462-A058-7A40C66FB94A}"/>
              </a:ext>
            </a:extLst>
          </p:cNvPr>
          <p:cNvPicPr>
            <a:picLocks noGrp="1" noChangeAspect="1"/>
          </p:cNvPicPr>
          <p:nvPr>
            <p:ph type="pic" sz="quarter" idx="13"/>
          </p:nvPr>
        </p:nvPicPr>
        <p:blipFill>
          <a:blip r:embed="rId4"/>
          <a:srcRect l="20808" r="20808"/>
          <a:stretch>
            <a:fillRect/>
          </a:stretch>
        </p:blipFill>
        <p:spPr>
          <a:xfrm>
            <a:off x="189667" y="782594"/>
            <a:ext cx="6096000" cy="4425950"/>
          </a:xfrm>
        </p:spPr>
      </p:pic>
      <p:sp>
        <p:nvSpPr>
          <p:cNvPr id="2" name="Rectangle 1">
            <a:extLst>
              <a:ext uri="{FF2B5EF4-FFF2-40B4-BE49-F238E27FC236}">
                <a16:creationId xmlns:a16="http://schemas.microsoft.com/office/drawing/2014/main" id="{3A6D5452-BB2C-4CA4-8D51-EE5BE8A37AC6}"/>
              </a:ext>
            </a:extLst>
          </p:cNvPr>
          <p:cNvSpPr/>
          <p:nvPr/>
        </p:nvSpPr>
        <p:spPr>
          <a:xfrm>
            <a:off x="6880194" y="594804"/>
            <a:ext cx="3577701" cy="56879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400" dirty="0"/>
              <a:t>ABSTRACT:</a:t>
            </a:r>
            <a:endParaRPr lang="en-IN" sz="4400" dirty="0"/>
          </a:p>
        </p:txBody>
      </p:sp>
    </p:spTree>
    <p:extLst>
      <p:ext uri="{BB962C8B-B14F-4D97-AF65-F5344CB8AC3E}">
        <p14:creationId xmlns:p14="http://schemas.microsoft.com/office/powerpoint/2010/main" val="4136057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6</a:t>
            </a:fld>
            <a:endParaRPr lang="en-US" dirty="0"/>
          </a:p>
        </p:txBody>
      </p:sp>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DB6D1D73-A8AA-414A-B829-3895CCB6C95A}"/>
              </a:ext>
            </a:extLst>
          </p:cNvPr>
          <p:cNvSpPr>
            <a:spLocks noGrp="1"/>
          </p:cNvSpPr>
          <p:nvPr>
            <p:ph sz="quarter" idx="15"/>
          </p:nvPr>
        </p:nvSpPr>
        <p:spPr>
          <a:xfrm>
            <a:off x="428625" y="133350"/>
            <a:ext cx="7029450" cy="6724650"/>
          </a:xfrm>
        </p:spPr>
        <p:txBody>
          <a:bodyPr>
            <a:noAutofit/>
          </a:bodyPr>
          <a:lstStyle/>
          <a:p>
            <a:r>
              <a:rPr lang="en-US" sz="1200" dirty="0"/>
              <a:t>print("********* PRESERVE THE PRECIOUS ************ ")</a:t>
            </a:r>
          </a:p>
          <a:p>
            <a:r>
              <a:rPr lang="en-US" sz="1200" i="1" dirty="0"/>
              <a:t>name_place=input("Enter the name of the place where production to be </a:t>
            </a:r>
            <a:r>
              <a:rPr lang="en-US" sz="1200" i="1" dirty="0" err="1"/>
              <a:t>caculated</a:t>
            </a:r>
            <a:r>
              <a:rPr lang="en-US" sz="1200" i="1" dirty="0"/>
              <a:t> : ")</a:t>
            </a:r>
          </a:p>
          <a:p>
            <a:r>
              <a:rPr lang="en-US" sz="1200" i="1" dirty="0"/>
              <a:t>number_farmers=int(input("Enter the number of farmers present in that place: "))</a:t>
            </a:r>
          </a:p>
          <a:p>
            <a:r>
              <a:rPr lang="en-US" sz="1200" i="1" dirty="0"/>
              <a:t>number_people=int(input("Enter the number of people living in that place : "))</a:t>
            </a:r>
          </a:p>
          <a:p>
            <a:r>
              <a:rPr lang="en-US" sz="1200" i="1" dirty="0"/>
              <a:t>tpdn=0</a:t>
            </a:r>
          </a:p>
          <a:p>
            <a:r>
              <a:rPr lang="en-US" sz="1200" i="1" dirty="0"/>
              <a:t>tcns=0</a:t>
            </a:r>
          </a:p>
          <a:p>
            <a:r>
              <a:rPr lang="en-US" sz="1200" i="1" dirty="0"/>
              <a:t>list_farmers=[]</a:t>
            </a:r>
          </a:p>
          <a:p>
            <a:r>
              <a:rPr lang="en-US" sz="1200" i="1" dirty="0"/>
              <a:t>list_people=[]</a:t>
            </a:r>
          </a:p>
          <a:p>
            <a:r>
              <a:rPr lang="en-US" sz="1200" i="1" dirty="0"/>
              <a:t>for </a:t>
            </a:r>
            <a:r>
              <a:rPr lang="en-US" sz="1200" i="1" dirty="0" err="1"/>
              <a:t>i</a:t>
            </a:r>
            <a:r>
              <a:rPr lang="en-US" sz="1200" i="1" dirty="0"/>
              <a:t> in range(number_farmers):</a:t>
            </a:r>
          </a:p>
          <a:p>
            <a:r>
              <a:rPr lang="en-US" sz="1200" i="1" dirty="0"/>
              <a:t>    list_farmers.append(int(input("enter the present farmer production for one year in measure of quintals : ")))</a:t>
            </a:r>
          </a:p>
          <a:p>
            <a:r>
              <a:rPr lang="en-US" sz="1200" i="1" dirty="0"/>
              <a:t>print("total production is : ",sum(list_farmers))</a:t>
            </a:r>
          </a:p>
          <a:p>
            <a:r>
              <a:rPr lang="en-US" sz="1200" i="1" dirty="0"/>
              <a:t>tpdn=sum(list_farmers)</a:t>
            </a:r>
          </a:p>
          <a:p>
            <a:r>
              <a:rPr lang="en-US" sz="1200" i="1" dirty="0"/>
              <a:t>avgpro = tpdn//number_farmers</a:t>
            </a:r>
          </a:p>
          <a:p>
            <a:r>
              <a:rPr lang="en-US" sz="1200" i="1" dirty="0"/>
              <a:t>for k in range(number_people):</a:t>
            </a:r>
          </a:p>
          <a:p>
            <a:r>
              <a:rPr lang="en-US" sz="1200" i="1" dirty="0"/>
              <a:t>    list_people.append(int(input("enter the present family consumption for one year in measure of quintals : ")))</a:t>
            </a:r>
          </a:p>
          <a:p>
            <a:r>
              <a:rPr lang="en-US" sz="1200" i="1" dirty="0"/>
              <a:t>tcns=sum(list_people)</a:t>
            </a:r>
          </a:p>
          <a:p>
            <a:r>
              <a:rPr lang="en-US" sz="1200" i="1" dirty="0"/>
              <a:t>print("total consumption of the people in that city : ",sum(list_people))</a:t>
            </a:r>
          </a:p>
          <a:p>
            <a:r>
              <a:rPr lang="en-US" sz="1200" i="1" dirty="0"/>
              <a:t>avgcns = tcns//number_people</a:t>
            </a:r>
          </a:p>
          <a:p>
            <a:r>
              <a:rPr lang="en-US" sz="1200" i="1" dirty="0"/>
              <a:t>print("the average production for one year in this city: ",avgpro)</a:t>
            </a:r>
          </a:p>
          <a:p>
            <a:r>
              <a:rPr lang="en-US" sz="1200" i="1" dirty="0"/>
              <a:t>print("the average consumption for one year in this city: ",avgcns)</a:t>
            </a:r>
          </a:p>
          <a:p>
            <a:r>
              <a:rPr lang="en-US" sz="1200" i="1" dirty="0" err="1"/>
              <a:t>netrate</a:t>
            </a:r>
            <a:r>
              <a:rPr lang="en-US" sz="1200" i="1" dirty="0"/>
              <a:t> = avgpro-avgcns</a:t>
            </a:r>
          </a:p>
          <a:p>
            <a:r>
              <a:rPr lang="en-US" sz="1200" i="1" dirty="0"/>
              <a:t>print("The amount of crop that remained waste: ",</a:t>
            </a:r>
            <a:r>
              <a:rPr lang="en-US" sz="1200" i="1" dirty="0" err="1"/>
              <a:t>netrate</a:t>
            </a:r>
            <a:r>
              <a:rPr lang="en-US" sz="1200" i="1" dirty="0"/>
              <a:t>)</a:t>
            </a:r>
            <a:endParaRPr lang="en-IN" sz="1200" i="1" dirty="0"/>
          </a:p>
        </p:txBody>
      </p:sp>
      <p:pic>
        <p:nvPicPr>
          <p:cNvPr id="24" name="Picture Placeholder 23">
            <a:extLst>
              <a:ext uri="{FF2B5EF4-FFF2-40B4-BE49-F238E27FC236}">
                <a16:creationId xmlns:a16="http://schemas.microsoft.com/office/drawing/2014/main" id="{A19BD1C5-AB99-4CB3-84A1-4618257E45D5}"/>
              </a:ext>
            </a:extLst>
          </p:cNvPr>
          <p:cNvPicPr>
            <a:picLocks noGrp="1" noChangeAspect="1"/>
          </p:cNvPicPr>
          <p:nvPr>
            <p:ph type="pic" sz="quarter" idx="13"/>
          </p:nvPr>
        </p:nvPicPr>
        <p:blipFill>
          <a:blip r:embed="rId3"/>
          <a:srcRect t="7792" b="7792"/>
          <a:stretch>
            <a:fillRect/>
          </a:stretch>
        </p:blipFill>
        <p:spPr>
          <a:xfrm>
            <a:off x="7619998" y="-2"/>
            <a:ext cx="4572002" cy="6858002"/>
          </a:xfrm>
        </p:spPr>
      </p:pic>
      <p:sp>
        <p:nvSpPr>
          <p:cNvPr id="26" name="Title 25">
            <a:extLst>
              <a:ext uri="{FF2B5EF4-FFF2-40B4-BE49-F238E27FC236}">
                <a16:creationId xmlns:a16="http://schemas.microsoft.com/office/drawing/2014/main" id="{430D77F8-358E-4DB5-A592-FB8718C5584A}"/>
              </a:ext>
            </a:extLst>
          </p:cNvPr>
          <p:cNvSpPr>
            <a:spLocks noGrp="1"/>
          </p:cNvSpPr>
          <p:nvPr>
            <p:ph type="title"/>
          </p:nvPr>
        </p:nvSpPr>
        <p:spPr>
          <a:xfrm>
            <a:off x="8913329" y="166471"/>
            <a:ext cx="4707421" cy="460807"/>
          </a:xfrm>
        </p:spPr>
        <p:txBody>
          <a:bodyPr>
            <a:normAutofit fontScale="90000"/>
          </a:bodyPr>
          <a:lstStyle/>
          <a:p>
            <a:r>
              <a:rPr lang="en-US" dirty="0"/>
              <a:t>Source code</a:t>
            </a:r>
            <a:endParaRPr lang="en-IN" dirty="0"/>
          </a:p>
        </p:txBody>
      </p:sp>
    </p:spTree>
    <p:extLst>
      <p:ext uri="{BB962C8B-B14F-4D97-AF65-F5344CB8AC3E}">
        <p14:creationId xmlns:p14="http://schemas.microsoft.com/office/powerpoint/2010/main" val="319486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A696551-694F-4585-BB6E-EB94B6DE10E9}"/>
              </a:ext>
            </a:extLst>
          </p:cNvPr>
          <p:cNvSpPr>
            <a:spLocks noGrp="1"/>
          </p:cNvSpPr>
          <p:nvPr>
            <p:ph type="title"/>
          </p:nvPr>
        </p:nvSpPr>
        <p:spPr>
          <a:xfrm>
            <a:off x="6010275" y="68218"/>
            <a:ext cx="3412022" cy="731838"/>
          </a:xfrm>
        </p:spPr>
        <p:txBody>
          <a:bodyPr/>
          <a:lstStyle/>
          <a:p>
            <a:r>
              <a:rPr lang="en-US" dirty="0"/>
              <a:t>output</a:t>
            </a:r>
          </a:p>
        </p:txBody>
      </p:sp>
      <p:sp>
        <p:nvSpPr>
          <p:cNvPr id="6" name="Slide Number Placeholder 5">
            <a:extLst>
              <a:ext uri="{FF2B5EF4-FFF2-40B4-BE49-F238E27FC236}">
                <a16:creationId xmlns:a16="http://schemas.microsoft.com/office/drawing/2014/main" id="{EDF97698-AD04-4FA6-BBA7-58AC3DA2C376}"/>
              </a:ext>
            </a:extLst>
          </p:cNvPr>
          <p:cNvSpPr>
            <a:spLocks noGrp="1"/>
          </p:cNvSpPr>
          <p:nvPr>
            <p:ph type="sldNum" sz="quarter" idx="12"/>
          </p:nvPr>
        </p:nvSpPr>
        <p:spPr>
          <a:xfrm>
            <a:off x="9144000" y="401594"/>
            <a:ext cx="2286000" cy="762000"/>
          </a:xfrm>
        </p:spPr>
        <p:txBody>
          <a:bodyPr/>
          <a:lstStyle/>
          <a:p>
            <a:fld id="{D643A852-0206-46AC-B0EB-645612933129}" type="slidenum">
              <a:rPr lang="en-US" smtClean="0"/>
              <a:pPr/>
              <a:t>7</a:t>
            </a:fld>
            <a:endParaRPr lang="en-US" dirty="0"/>
          </a:p>
        </p:txBody>
      </p:sp>
      <p:sp>
        <p:nvSpPr>
          <p:cNvPr id="5" name="Footer Placeholder 4">
            <a:extLst>
              <a:ext uri="{FF2B5EF4-FFF2-40B4-BE49-F238E27FC236}">
                <a16:creationId xmlns:a16="http://schemas.microsoft.com/office/drawing/2014/main" id="{209BA686-F6E6-4539-B6F0-D2A8250742DF}"/>
              </a:ext>
            </a:extLst>
          </p:cNvPr>
          <p:cNvSpPr>
            <a:spLocks noGrp="1"/>
          </p:cNvSpPr>
          <p:nvPr>
            <p:ph type="ftr" sz="quarter" idx="11"/>
          </p:nvPr>
        </p:nvSpPr>
        <p:spPr>
          <a:xfrm>
            <a:off x="6858000" y="6096000"/>
            <a:ext cx="4572000" cy="365125"/>
          </a:xfrm>
        </p:spPr>
        <p:txBody>
          <a:bodyPr/>
          <a:lstStyle/>
          <a:p>
            <a:r>
              <a:rPr lang="en-US" dirty="0"/>
              <a:t>Sample Footer Text</a:t>
            </a:r>
          </a:p>
        </p:txBody>
      </p:sp>
      <p:sp>
        <p:nvSpPr>
          <p:cNvPr id="3" name="Content Placeholder 2">
            <a:extLst>
              <a:ext uri="{FF2B5EF4-FFF2-40B4-BE49-F238E27FC236}">
                <a16:creationId xmlns:a16="http://schemas.microsoft.com/office/drawing/2014/main" id="{6F503883-63A8-4443-B46E-A713BB0CAC83}"/>
              </a:ext>
            </a:extLst>
          </p:cNvPr>
          <p:cNvSpPr>
            <a:spLocks noGrp="1"/>
          </p:cNvSpPr>
          <p:nvPr>
            <p:ph sz="quarter" idx="15"/>
          </p:nvPr>
        </p:nvSpPr>
        <p:spPr>
          <a:xfrm>
            <a:off x="180976" y="506367"/>
            <a:ext cx="7041047" cy="6084933"/>
          </a:xfrm>
        </p:spPr>
        <p:txBody>
          <a:bodyPr>
            <a:normAutofit fontScale="32500" lnSpcReduction="20000"/>
          </a:bodyPr>
          <a:lstStyle/>
          <a:p>
            <a:endParaRPr lang="en-US" dirty="0"/>
          </a:p>
          <a:p>
            <a:r>
              <a:rPr lang="en-US" sz="5500" dirty="0"/>
              <a:t>********* PRESERVE THE PRECIOUS ************ </a:t>
            </a:r>
          </a:p>
          <a:p>
            <a:r>
              <a:rPr lang="en-US" sz="4900" dirty="0"/>
              <a:t>Enter the name of the place where production to be </a:t>
            </a:r>
            <a:r>
              <a:rPr lang="en-US" sz="4900" dirty="0" err="1"/>
              <a:t>caculated</a:t>
            </a:r>
            <a:r>
              <a:rPr lang="en-US" sz="4900" dirty="0"/>
              <a:t> : </a:t>
            </a:r>
            <a:r>
              <a:rPr lang="en-US" sz="4900" dirty="0" err="1"/>
              <a:t>tamil</a:t>
            </a:r>
            <a:r>
              <a:rPr lang="en-US" sz="4900" dirty="0"/>
              <a:t> </a:t>
            </a:r>
            <a:r>
              <a:rPr lang="en-US" sz="4900" dirty="0" err="1"/>
              <a:t>nadu</a:t>
            </a:r>
            <a:endParaRPr lang="en-US" sz="4900" dirty="0"/>
          </a:p>
          <a:p>
            <a:r>
              <a:rPr lang="en-US" sz="4900" dirty="0"/>
              <a:t>Enter the number of farmers present in that place: 5</a:t>
            </a:r>
          </a:p>
          <a:p>
            <a:r>
              <a:rPr lang="en-US" sz="4900" dirty="0"/>
              <a:t>Enter the number of people living in that place : 4</a:t>
            </a:r>
          </a:p>
          <a:p>
            <a:r>
              <a:rPr lang="en-US" sz="4900" dirty="0"/>
              <a:t>enter the present farmer production for one year in measure of quintals : 40</a:t>
            </a:r>
          </a:p>
          <a:p>
            <a:r>
              <a:rPr lang="en-US" sz="4900" dirty="0"/>
              <a:t>enter the present farmer production for one year in measure of quintals : 50</a:t>
            </a:r>
          </a:p>
          <a:p>
            <a:r>
              <a:rPr lang="en-US" sz="4900" dirty="0"/>
              <a:t>enter the present farmer production for one year in measure of quintals : 60</a:t>
            </a:r>
          </a:p>
          <a:p>
            <a:r>
              <a:rPr lang="en-US" sz="4900" dirty="0"/>
              <a:t>enter the present farmer production for one year in measure of quintals : 21</a:t>
            </a:r>
          </a:p>
          <a:p>
            <a:r>
              <a:rPr lang="en-US" sz="4900" dirty="0"/>
              <a:t>enter the present farmer production for one year in measure of quintals : 90</a:t>
            </a:r>
          </a:p>
          <a:p>
            <a:r>
              <a:rPr lang="en-US" sz="4900" dirty="0"/>
              <a:t>total production is :  261</a:t>
            </a:r>
          </a:p>
          <a:p>
            <a:r>
              <a:rPr lang="en-US" sz="4900" dirty="0"/>
              <a:t>enter the present family consumption for one year in measure of quintals : 10</a:t>
            </a:r>
          </a:p>
          <a:p>
            <a:r>
              <a:rPr lang="en-US" sz="4900" dirty="0"/>
              <a:t>enter the present family consumption for one year in measure of quintals : 20</a:t>
            </a:r>
          </a:p>
          <a:p>
            <a:r>
              <a:rPr lang="en-US" sz="4900" dirty="0"/>
              <a:t>enter the present family consumption for one year in measure of quintals : 50</a:t>
            </a:r>
          </a:p>
          <a:p>
            <a:r>
              <a:rPr lang="en-US" sz="4900" dirty="0"/>
              <a:t>enter the present family consumption for one year in measure of quintals : 82</a:t>
            </a:r>
          </a:p>
          <a:p>
            <a:r>
              <a:rPr lang="en-US" sz="4900" dirty="0"/>
              <a:t>total consumption of the people in that city :  162</a:t>
            </a:r>
          </a:p>
          <a:p>
            <a:r>
              <a:rPr lang="en-US" sz="4900" dirty="0"/>
              <a:t>the average production for one year in this city:  52</a:t>
            </a:r>
          </a:p>
          <a:p>
            <a:r>
              <a:rPr lang="en-US" sz="4900" dirty="0"/>
              <a:t>the average consumption for one year in this city:  40</a:t>
            </a:r>
          </a:p>
          <a:p>
            <a:r>
              <a:rPr lang="en-US" sz="4900" dirty="0"/>
              <a:t>The amount of crop that remained waste:  12</a:t>
            </a:r>
            <a:endParaRPr lang="en-IN" sz="4900" dirty="0"/>
          </a:p>
        </p:txBody>
      </p:sp>
      <p:pic>
        <p:nvPicPr>
          <p:cNvPr id="8" name="Picture Placeholder 7">
            <a:extLst>
              <a:ext uri="{FF2B5EF4-FFF2-40B4-BE49-F238E27FC236}">
                <a16:creationId xmlns:a16="http://schemas.microsoft.com/office/drawing/2014/main" id="{23186A70-1A01-48D4-9A66-2CD9B01AAD9B}"/>
              </a:ext>
            </a:extLst>
          </p:cNvPr>
          <p:cNvPicPr>
            <a:picLocks noGrp="1" noChangeAspect="1"/>
          </p:cNvPicPr>
          <p:nvPr>
            <p:ph type="pic" sz="quarter" idx="13"/>
          </p:nvPr>
        </p:nvPicPr>
        <p:blipFill>
          <a:blip r:embed="rId3"/>
          <a:srcRect l="26684" r="26684"/>
          <a:stretch>
            <a:fillRect/>
          </a:stretch>
        </p:blipFill>
        <p:spPr/>
      </p:pic>
    </p:spTree>
    <p:extLst>
      <p:ext uri="{BB962C8B-B14F-4D97-AF65-F5344CB8AC3E}">
        <p14:creationId xmlns:p14="http://schemas.microsoft.com/office/powerpoint/2010/main" val="2624856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85AF11-49CB-468F-94CE-83D2C5AA4429}"/>
              </a:ext>
            </a:extLst>
          </p:cNvPr>
          <p:cNvPicPr>
            <a:picLocks noChangeAspect="1"/>
          </p:cNvPicPr>
          <p:nvPr/>
        </p:nvPicPr>
        <p:blipFill>
          <a:blip r:embed="rId2"/>
          <a:stretch>
            <a:fillRect/>
          </a:stretch>
        </p:blipFill>
        <p:spPr>
          <a:xfrm>
            <a:off x="213065" y="227531"/>
            <a:ext cx="11434580" cy="6155020"/>
          </a:xfrm>
          <a:prstGeom prst="rect">
            <a:avLst/>
          </a:prstGeom>
        </p:spPr>
      </p:pic>
      <p:sp>
        <p:nvSpPr>
          <p:cNvPr id="4" name="Date Placeholder 3">
            <a:extLst>
              <a:ext uri="{FF2B5EF4-FFF2-40B4-BE49-F238E27FC236}">
                <a16:creationId xmlns:a16="http://schemas.microsoft.com/office/drawing/2014/main" id="{C3D5FA7C-37D8-4245-B877-7D8DEE19610D}"/>
              </a:ext>
            </a:extLst>
          </p:cNvPr>
          <p:cNvSpPr>
            <a:spLocks noGrp="1"/>
          </p:cNvSpPr>
          <p:nvPr>
            <p:ph type="dt" sz="half" idx="10"/>
          </p:nvPr>
        </p:nvSpPr>
        <p:spPr/>
        <p:txBody>
          <a:bodyPr/>
          <a:lstStyle/>
          <a:p>
            <a:r>
              <a:rPr lang="en-US"/>
              <a:t>2/1/20XX</a:t>
            </a:r>
            <a:endParaRPr lang="en-US" dirty="0"/>
          </a:p>
        </p:txBody>
      </p:sp>
      <p:sp>
        <p:nvSpPr>
          <p:cNvPr id="5" name="Slide Number Placeholder 4">
            <a:extLst>
              <a:ext uri="{FF2B5EF4-FFF2-40B4-BE49-F238E27FC236}">
                <a16:creationId xmlns:a16="http://schemas.microsoft.com/office/drawing/2014/main" id="{B9F73EBE-44DF-40E7-B473-BEDA82ABDCF7}"/>
              </a:ext>
            </a:extLst>
          </p:cNvPr>
          <p:cNvSpPr>
            <a:spLocks noGrp="1"/>
          </p:cNvSpPr>
          <p:nvPr>
            <p:ph type="sldNum" sz="quarter" idx="12"/>
          </p:nvPr>
        </p:nvSpPr>
        <p:spPr/>
        <p:txBody>
          <a:bodyPr/>
          <a:lstStyle/>
          <a:p>
            <a:fld id="{D643A852-0206-46AC-B0EB-645612933129}" type="slidenum">
              <a:rPr lang="en-US" smtClean="0"/>
              <a:pPr/>
              <a:t>8</a:t>
            </a:fld>
            <a:endParaRPr lang="en-US" dirty="0"/>
          </a:p>
        </p:txBody>
      </p:sp>
      <p:sp>
        <p:nvSpPr>
          <p:cNvPr id="7" name="Footer Placeholder 6">
            <a:extLst>
              <a:ext uri="{FF2B5EF4-FFF2-40B4-BE49-F238E27FC236}">
                <a16:creationId xmlns:a16="http://schemas.microsoft.com/office/drawing/2014/main" id="{09B5014F-9A0A-4302-B87E-47CBED6CEBBF}"/>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391808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3CDE5F-F031-42C7-BA51-8B255FC77DBF}"/>
              </a:ext>
            </a:extLst>
          </p:cNvPr>
          <p:cNvSpPr>
            <a:spLocks noGrp="1"/>
          </p:cNvSpPr>
          <p:nvPr>
            <p:ph type="dt" sz="half" idx="10"/>
          </p:nvPr>
        </p:nvSpPr>
        <p:spPr>
          <a:xfrm>
            <a:off x="762000" y="401594"/>
            <a:ext cx="3048000" cy="365125"/>
          </a:xfrm>
        </p:spPr>
        <p:txBody>
          <a:bodyPr/>
          <a:lstStyle/>
          <a:p>
            <a:r>
              <a:rPr lang="en-US"/>
              <a:t>2/1/20XX</a:t>
            </a:r>
            <a:endParaRPr lang="en-US" dirty="0"/>
          </a:p>
        </p:txBody>
      </p:sp>
      <p:sp>
        <p:nvSpPr>
          <p:cNvPr id="6" name="Slide Number Placeholder 5">
            <a:extLst>
              <a:ext uri="{FF2B5EF4-FFF2-40B4-BE49-F238E27FC236}">
                <a16:creationId xmlns:a16="http://schemas.microsoft.com/office/drawing/2014/main" id="{3E0A276A-74AC-4A8D-860D-81E5AFF7E744}"/>
              </a:ext>
            </a:extLst>
          </p:cNvPr>
          <p:cNvSpPr>
            <a:spLocks noGrp="1"/>
          </p:cNvSpPr>
          <p:nvPr>
            <p:ph type="sldNum" sz="quarter" idx="12"/>
          </p:nvPr>
        </p:nvSpPr>
        <p:spPr>
          <a:xfrm>
            <a:off x="142875" y="133350"/>
            <a:ext cx="11839575" cy="6496050"/>
          </a:xfrm>
          <a:noFill/>
        </p:spPr>
        <p:txBody>
          <a:bodyPr/>
          <a:lstStyle/>
          <a:p>
            <a:pPr algn="l"/>
            <a:r>
              <a:rPr lang="en-US" sz="4800" dirty="0">
                <a:solidFill>
                  <a:srgbClr val="FF0000">
                    <a:alpha val="80000"/>
                  </a:srgbClr>
                </a:solidFill>
              </a:rPr>
              <a:t>RESULT:</a:t>
            </a:r>
          </a:p>
          <a:p>
            <a:pPr marL="400050" indent="-400050" algn="l">
              <a:buFont typeface="+mj-lt"/>
              <a:buAutoNum type="romanLcPeriod"/>
            </a:pPr>
            <a:r>
              <a:rPr lang="en-US" sz="1800" dirty="0">
                <a:latin typeface="Arial Black" panose="020B0A04020102020204" pitchFamily="34" charset="0"/>
              </a:rPr>
              <a:t> Here the place which we have choosen for doing survey on the production and consumption in </a:t>
            </a:r>
            <a:r>
              <a:rPr lang="en-US" sz="1800" dirty="0" err="1">
                <a:latin typeface="Arial Black" panose="020B0A04020102020204" pitchFamily="34" charset="0"/>
              </a:rPr>
              <a:t>Tamilnadu</a:t>
            </a:r>
            <a:r>
              <a:rPr lang="en-US" sz="1800" dirty="0">
                <a:latin typeface="Arial Black" panose="020B0A04020102020204" pitchFamily="34" charset="0"/>
              </a:rPr>
              <a:t>. We have taken 4 family's average Production and consumption .</a:t>
            </a:r>
          </a:p>
          <a:p>
            <a:pPr marL="514350" indent="-514350" algn="l">
              <a:buFont typeface="+mj-lt"/>
              <a:buAutoNum type="romanLcPeriod"/>
            </a:pPr>
            <a:r>
              <a:rPr lang="en-US" sz="1800" dirty="0">
                <a:latin typeface="Arial Black" panose="020B0A04020102020204" pitchFamily="34" charset="0"/>
              </a:rPr>
              <a:t> The total number of farmers in that 4 family's is 5 . </a:t>
            </a:r>
          </a:p>
          <a:p>
            <a:pPr marL="514350" indent="-514350" algn="l">
              <a:buFont typeface="+mj-lt"/>
              <a:buAutoNum type="romanLcPeriod"/>
            </a:pPr>
            <a:r>
              <a:rPr lang="en-US" sz="1800" dirty="0">
                <a:latin typeface="Arial Black" panose="020B0A04020102020204" pitchFamily="34" charset="0"/>
              </a:rPr>
              <a:t> We have entered crop production of the 5 framers one by one.. </a:t>
            </a:r>
          </a:p>
          <a:p>
            <a:pPr marL="514350" indent="-514350" algn="l">
              <a:buFont typeface="+mj-lt"/>
              <a:buAutoNum type="romanLcPeriod"/>
            </a:pPr>
            <a:r>
              <a:rPr lang="en-US" sz="1800" dirty="0">
                <a:latin typeface="Arial Black" panose="020B0A04020102020204" pitchFamily="34" charset="0"/>
              </a:rPr>
              <a:t>Here the first farmer crop production for 1 year in measure of quintals is 40.</a:t>
            </a:r>
          </a:p>
          <a:p>
            <a:pPr marL="514350" indent="-514350" algn="l">
              <a:buFont typeface="+mj-lt"/>
              <a:buAutoNum type="romanLcPeriod"/>
            </a:pPr>
            <a:r>
              <a:rPr lang="en-US" sz="1800" dirty="0">
                <a:latin typeface="Arial Black" panose="020B0A04020102020204" pitchFamily="34" charset="0"/>
              </a:rPr>
              <a:t> The second farmer crop production for 1 year in measure of quintals is 50. </a:t>
            </a:r>
          </a:p>
          <a:p>
            <a:pPr marL="514350" indent="-514350" algn="l">
              <a:buFont typeface="+mj-lt"/>
              <a:buAutoNum type="romanLcPeriod"/>
            </a:pPr>
            <a:r>
              <a:rPr lang="en-US" sz="1800" dirty="0">
                <a:latin typeface="Arial Black" panose="020B0A04020102020204" pitchFamily="34" charset="0"/>
              </a:rPr>
              <a:t>The third farmer crop production for 1 year in measure of quintals is 60.</a:t>
            </a:r>
          </a:p>
          <a:p>
            <a:pPr marL="514350" indent="-514350" algn="l">
              <a:buFont typeface="+mj-lt"/>
              <a:buAutoNum type="romanLcPeriod"/>
            </a:pPr>
            <a:r>
              <a:rPr lang="en-US" sz="1800" dirty="0">
                <a:latin typeface="Arial Black" panose="020B0A04020102020204" pitchFamily="34" charset="0"/>
              </a:rPr>
              <a:t> The fourth farmer crop production for 1 year in measure of quintals is 21. </a:t>
            </a:r>
          </a:p>
          <a:p>
            <a:pPr marL="514350" indent="-514350" algn="l">
              <a:buFont typeface="+mj-lt"/>
              <a:buAutoNum type="romanLcPeriod"/>
            </a:pPr>
            <a:r>
              <a:rPr lang="en-US" sz="1800" dirty="0">
                <a:latin typeface="Arial Black" panose="020B0A04020102020204" pitchFamily="34" charset="0"/>
              </a:rPr>
              <a:t>The fifth farmer crop production for 1 year in measure of quintals is 90. </a:t>
            </a:r>
          </a:p>
          <a:p>
            <a:pPr marL="514350" indent="-514350" algn="l">
              <a:buFont typeface="+mj-lt"/>
              <a:buAutoNum type="romanLcPeriod"/>
            </a:pPr>
            <a:r>
              <a:rPr lang="en-US" sz="1800" dirty="0">
                <a:latin typeface="Arial Black" panose="020B0A04020102020204" pitchFamily="34" charset="0"/>
              </a:rPr>
              <a:t>The total crop production of the five farmers is 261.. </a:t>
            </a:r>
          </a:p>
          <a:p>
            <a:pPr marL="514350" indent="-514350" algn="l">
              <a:buFont typeface="+mj-lt"/>
              <a:buAutoNum type="romanLcPeriod"/>
            </a:pPr>
            <a:r>
              <a:rPr lang="en-US" sz="1800" dirty="0">
                <a:latin typeface="Arial Black" panose="020B0A04020102020204" pitchFamily="34" charset="0"/>
              </a:rPr>
              <a:t>Now we have entered that 4 family crop consumption in an year in the measure of quintals. . The first family crop consumption For the hole year in the measure of quintals is 10. </a:t>
            </a:r>
          </a:p>
          <a:p>
            <a:pPr marL="514350" indent="-514350" algn="l">
              <a:buFont typeface="+mj-lt"/>
              <a:buAutoNum type="romanLcPeriod"/>
            </a:pPr>
            <a:r>
              <a:rPr lang="en-US" sz="1800" dirty="0">
                <a:latin typeface="Arial Black" panose="020B0A04020102020204" pitchFamily="34" charset="0"/>
              </a:rPr>
              <a:t>The second family crop consumption For the hole year in the measure of quintals is 20.</a:t>
            </a:r>
          </a:p>
          <a:p>
            <a:pPr marL="514350" indent="-514350" algn="l">
              <a:buFont typeface="+mj-lt"/>
              <a:buAutoNum type="romanLcPeriod"/>
            </a:pPr>
            <a:r>
              <a:rPr lang="en-US" sz="1800" dirty="0">
                <a:latin typeface="Arial Black" panose="020B0A04020102020204" pitchFamily="34" charset="0"/>
              </a:rPr>
              <a:t> The third family crop consumption For the hole year in the measure of quintals is 50 .</a:t>
            </a:r>
          </a:p>
          <a:p>
            <a:pPr marL="514350" indent="-514350" algn="l">
              <a:buFont typeface="+mj-lt"/>
              <a:buAutoNum type="romanLcPeriod"/>
            </a:pPr>
            <a:r>
              <a:rPr lang="en-US" sz="1800" dirty="0">
                <a:latin typeface="Arial Black" panose="020B0A04020102020204" pitchFamily="34" charset="0"/>
              </a:rPr>
              <a:t> The fourth family crop consumption For the hole year in the measure of quintals is 82. </a:t>
            </a:r>
          </a:p>
          <a:p>
            <a:pPr marL="514350" indent="-514350" algn="l">
              <a:buFont typeface="+mj-lt"/>
              <a:buAutoNum type="romanLcPeriod"/>
            </a:pPr>
            <a:r>
              <a:rPr lang="en-US" sz="1800" dirty="0">
                <a:latin typeface="Arial Black" panose="020B0A04020102020204" pitchFamily="34" charset="0"/>
              </a:rPr>
              <a:t>Now the total crop consumption Of that 4 family's in an year is 162. </a:t>
            </a:r>
          </a:p>
          <a:p>
            <a:pPr marL="514350" indent="-514350" algn="l">
              <a:buFont typeface="+mj-lt"/>
              <a:buAutoNum type="romanLcPeriod"/>
            </a:pPr>
            <a:r>
              <a:rPr lang="en-US" sz="1800" dirty="0">
                <a:latin typeface="Arial Black" panose="020B0A04020102020204" pitchFamily="34" charset="0"/>
              </a:rPr>
              <a:t> The avg total crop production in 1 year by that 4 family's is 50. </a:t>
            </a:r>
          </a:p>
          <a:p>
            <a:pPr marL="514350" indent="-514350" algn="l">
              <a:buFont typeface="+mj-lt"/>
              <a:buAutoNum type="romanLcPeriod"/>
            </a:pPr>
            <a:r>
              <a:rPr lang="en-US" sz="1800" dirty="0">
                <a:latin typeface="Arial Black" panose="020B0A04020102020204" pitchFamily="34" charset="0"/>
              </a:rPr>
              <a:t>Then the avg total crop consumption in 1 year by that 4 family's is 40.</a:t>
            </a:r>
          </a:p>
          <a:p>
            <a:pPr marL="514350" indent="-514350" algn="l">
              <a:buFont typeface="+mj-lt"/>
              <a:buAutoNum type="romanLcPeriod"/>
            </a:pPr>
            <a:r>
              <a:rPr lang="en-US" sz="1800" dirty="0">
                <a:latin typeface="Arial Black" panose="020B0A04020102020204" pitchFamily="34" charset="0"/>
              </a:rPr>
              <a:t>. Totally the crop is being wasted is 12</a:t>
            </a:r>
          </a:p>
        </p:txBody>
      </p:sp>
    </p:spTree>
    <p:extLst>
      <p:ext uri="{BB962C8B-B14F-4D97-AF65-F5344CB8AC3E}">
        <p14:creationId xmlns:p14="http://schemas.microsoft.com/office/powerpoint/2010/main" val="1343360507"/>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AD9FF3-0275-4270-A933-AAFC04358E52}">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86BE07-2678-434E-8D28-E0C3B2F64C97}">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940</TotalTime>
  <Words>1776</Words>
  <Application>Microsoft Office PowerPoint</Application>
  <PresentationFormat>Widescreen</PresentationFormat>
  <Paragraphs>152</Paragraphs>
  <Slides>16</Slides>
  <Notes>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Aharoni</vt:lpstr>
      <vt:lpstr>Algerian</vt:lpstr>
      <vt:lpstr>Arial</vt:lpstr>
      <vt:lpstr>Arial Black</vt:lpstr>
      <vt:lpstr>Arial Nova Cond</vt:lpstr>
      <vt:lpstr>Bahnschrift</vt:lpstr>
      <vt:lpstr>Bahnschrift SemiBold</vt:lpstr>
      <vt:lpstr>Bernard MT Condensed</vt:lpstr>
      <vt:lpstr>Blackadder ITC</vt:lpstr>
      <vt:lpstr>Calibri</vt:lpstr>
      <vt:lpstr>Modern Love</vt:lpstr>
      <vt:lpstr>TornVTI</vt:lpstr>
      <vt:lpstr> SDG &gt; 12</vt:lpstr>
      <vt:lpstr>Ensure sustainable consumption and production patterns</vt:lpstr>
      <vt:lpstr>Team</vt:lpstr>
      <vt:lpstr>Introduction</vt:lpstr>
      <vt:lpstr>Our aim of this project is to calculate the net rate of production and consumption at a certain place ,our ultimate goal is to preserve the precious food, through our programme we are able to balance both production and consumption.</vt:lpstr>
      <vt:lpstr>Source code</vt:lpstr>
      <vt:lpstr>output</vt:lpstr>
      <vt:lpstr>PowerPoint Presentation</vt:lpstr>
      <vt:lpstr>PowerPoint Presentation</vt:lpstr>
      <vt:lpstr>PowerPoint Presentation</vt:lpstr>
      <vt:lpstr>PowerPoint Presentation</vt:lpstr>
      <vt:lpstr>PowerPoint Presentation</vt:lpstr>
      <vt:lpstr>Production or consumption must be in follow of ethical and moral principle:        Production and consumption of goods must be in ethical and moral way in respecting animal welfare and individual freedom and also reducing malpractices or any corruption</vt:lpstr>
      <vt:lpstr>By maintaing some ethics and values.we can maintain interest of consumers and can maintain economy of country.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goal</dc:title>
  <dc:creator>Swarna</dc:creator>
  <cp:lastModifiedBy>Tanmay</cp:lastModifiedBy>
  <cp:revision>66</cp:revision>
  <dcterms:created xsi:type="dcterms:W3CDTF">2021-04-13T10:55:31Z</dcterms:created>
  <dcterms:modified xsi:type="dcterms:W3CDTF">2021-04-20T06:08:48Z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